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66" r:id="rId3"/>
    <p:sldId id="259" r:id="rId4"/>
    <p:sldId id="262" r:id="rId5"/>
    <p:sldId id="260" r:id="rId6"/>
    <p:sldId id="264" r:id="rId7"/>
    <p:sldId id="265" r:id="rId8"/>
    <p:sldId id="261" r:id="rId9"/>
    <p:sldId id="268" r:id="rId10"/>
    <p:sldId id="263" r:id="rId11"/>
    <p:sldId id="269" r:id="rId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66121F"/>
    <a:srgbClr val="F5FAFE"/>
    <a:srgbClr val="E1EDF9"/>
    <a:srgbClr val="5E0D19"/>
    <a:srgbClr val="8A3643"/>
    <a:srgbClr val="FF66C4"/>
    <a:srgbClr val="5271FF"/>
    <a:srgbClr val="871324"/>
    <a:srgbClr val="EDE7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93" autoAdjust="0"/>
    <p:restoredTop sz="94660"/>
  </p:normalViewPr>
  <p:slideViewPr>
    <p:cSldViewPr snapToGrid="0">
      <p:cViewPr>
        <p:scale>
          <a:sx n="75" d="100"/>
          <a:sy n="75" d="100"/>
        </p:scale>
        <p:origin x="1113"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CA854-BA62-413C-B63D-D8F539211F5C}" type="datetimeFigureOut">
              <a:rPr lang="it-IT" smtClean="0"/>
              <a:t>15/12/2025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DEB2C0-C3ED-4F2D-BCF0-CC3D1D7F7BC0}" type="slidenum">
              <a:rPr lang="it-IT" smtClean="0"/>
              <a:t>‹N›</a:t>
            </a:fld>
            <a:endParaRPr lang="it-IT"/>
          </a:p>
        </p:txBody>
      </p:sp>
    </p:spTree>
    <p:extLst>
      <p:ext uri="{BB962C8B-B14F-4D97-AF65-F5344CB8AC3E}">
        <p14:creationId xmlns:p14="http://schemas.microsoft.com/office/powerpoint/2010/main" val="327586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8DEB2C0-C3ED-4F2D-BCF0-CC3D1D7F7BC0}" type="slidenum">
              <a:rPr lang="it-IT" smtClean="0"/>
              <a:t>6</a:t>
            </a:fld>
            <a:endParaRPr lang="it-IT"/>
          </a:p>
        </p:txBody>
      </p:sp>
    </p:spTree>
    <p:extLst>
      <p:ext uri="{BB962C8B-B14F-4D97-AF65-F5344CB8AC3E}">
        <p14:creationId xmlns:p14="http://schemas.microsoft.com/office/powerpoint/2010/main" val="3563796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176F73-C0A7-AB7D-B5D2-B4FBD5B8C5A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781FCFE-460F-CF62-A243-40A12DCA55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55ED9B9-F816-4C76-5B22-9C4109F1D1C4}"/>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5" name="Segnaposto piè di pagina 4">
            <a:extLst>
              <a:ext uri="{FF2B5EF4-FFF2-40B4-BE49-F238E27FC236}">
                <a16:creationId xmlns:a16="http://schemas.microsoft.com/office/drawing/2014/main" id="{C183F933-5BA5-7A93-9E97-DCAB5C3AC51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5BE849E-27FD-CFE1-B81A-9D3F733E1632}"/>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2454742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D306A6-89AE-CA66-2A2E-F5CB0A33C1E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C86799A-110C-9CBB-1EC8-587C88F30EF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BCC3296-A5DF-9782-000D-948DF1EA79F2}"/>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5" name="Segnaposto piè di pagina 4">
            <a:extLst>
              <a:ext uri="{FF2B5EF4-FFF2-40B4-BE49-F238E27FC236}">
                <a16:creationId xmlns:a16="http://schemas.microsoft.com/office/drawing/2014/main" id="{82609F5E-A349-1FA0-27F3-7225F6228A2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E9679DA-53F0-9D01-B9BF-C793F939F0D9}"/>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1612573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3909429-5978-A768-9A14-0E3BFFDDB65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0D3A08D-C573-F204-ABDB-C7704720F4E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5D2B202-DAF1-C648-2A8A-089ACBF7CDAA}"/>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5" name="Segnaposto piè di pagina 4">
            <a:extLst>
              <a:ext uri="{FF2B5EF4-FFF2-40B4-BE49-F238E27FC236}">
                <a16:creationId xmlns:a16="http://schemas.microsoft.com/office/drawing/2014/main" id="{196FFF1F-3095-09DC-112E-6A8E978D8D1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7E15121-140A-ACCE-BF46-F077BF0D5F02}"/>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2830073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91441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882056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4212626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3026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91344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024166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5912883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305113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FD1670-CD31-5465-F42D-3E27B3408BA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D42C327-B762-A22E-8618-D78FA6F569D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6395942-BE3A-E587-1217-E79B886687DE}"/>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5" name="Segnaposto piè di pagina 4">
            <a:extLst>
              <a:ext uri="{FF2B5EF4-FFF2-40B4-BE49-F238E27FC236}">
                <a16:creationId xmlns:a16="http://schemas.microsoft.com/office/drawing/2014/main" id="{9DE691CE-F44F-E3B2-D626-4DBAE9DBFE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52922C1-F61F-9107-52C1-3290C85201E8}"/>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2701178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6098966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203694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4274647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EA360-3479-B6E7-F400-4DE7C3322FE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4B01ECE-27FC-878E-6113-BDAB3B64BD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1937804-6243-4431-72DC-784E13BAB911}"/>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5" name="Segnaposto piè di pagina 4">
            <a:extLst>
              <a:ext uri="{FF2B5EF4-FFF2-40B4-BE49-F238E27FC236}">
                <a16:creationId xmlns:a16="http://schemas.microsoft.com/office/drawing/2014/main" id="{B1D7E34A-E70E-2E61-9565-2D1365EDCC2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1561F77-7F30-696D-1679-66F81A6AFFFC}"/>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390231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6364AD-5642-C156-CA67-7046ED9FB76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4F584BD-91DF-F634-7540-2E479A9CADB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ADC2A8E-8398-10D0-6D46-F4983B1006C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1633B9B-D3FB-0507-AF31-631049A8A545}"/>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6" name="Segnaposto piè di pagina 5">
            <a:extLst>
              <a:ext uri="{FF2B5EF4-FFF2-40B4-BE49-F238E27FC236}">
                <a16:creationId xmlns:a16="http://schemas.microsoft.com/office/drawing/2014/main" id="{9B8ED48A-0DCA-CBAE-3ECE-3FB1DC59677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92E7D6D-7891-0840-F344-CB74EA4CC47F}"/>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3433613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40537C-41B3-DB22-4E3D-86A950908FB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1E1BDC2-E96B-497C-D35E-A933392F5C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7F866AD-5609-D57B-F371-6F1E798B257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D1E5DF5-7143-F78B-1B6F-5D80A6F0A2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A254E8B-9C97-5DB9-EAEC-0827486C346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1640F69-44FF-FCA8-07EE-E91D9C03A27C}"/>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8" name="Segnaposto piè di pagina 7">
            <a:extLst>
              <a:ext uri="{FF2B5EF4-FFF2-40B4-BE49-F238E27FC236}">
                <a16:creationId xmlns:a16="http://schemas.microsoft.com/office/drawing/2014/main" id="{8CE170F4-0A52-AED2-264A-54400EA10BB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A42A128-C40B-7F4D-BC9F-C242FEE6745A}"/>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3551857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259234-B8FB-7CBD-4372-115D63DCCDC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0C0414E-0CDF-B41B-31B6-03935AA65630}"/>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4" name="Segnaposto piè di pagina 3">
            <a:extLst>
              <a:ext uri="{FF2B5EF4-FFF2-40B4-BE49-F238E27FC236}">
                <a16:creationId xmlns:a16="http://schemas.microsoft.com/office/drawing/2014/main" id="{13DE1B53-5792-912B-01B9-4AA7D8AAA0D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3A440D7-0186-1B37-B67E-A0063B31ED75}"/>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1658840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054E99-A8DD-33BC-C7EE-CBA18C4E2351}"/>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3" name="Segnaposto piè di pagina 2">
            <a:extLst>
              <a:ext uri="{FF2B5EF4-FFF2-40B4-BE49-F238E27FC236}">
                <a16:creationId xmlns:a16="http://schemas.microsoft.com/office/drawing/2014/main" id="{1304FC48-8431-CC34-CF45-6E6C8701D89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A199A226-9498-6F7C-C950-CC05AAD91645}"/>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3298332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164DF-8157-747E-E473-0A7F43ABE71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DB17961-F296-D84D-FE70-9D373E86BF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4751E92-66DF-7C68-147B-A9867700E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9D7FE2D-1730-E8E0-FFC6-BE1912975027}"/>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6" name="Segnaposto piè di pagina 5">
            <a:extLst>
              <a:ext uri="{FF2B5EF4-FFF2-40B4-BE49-F238E27FC236}">
                <a16:creationId xmlns:a16="http://schemas.microsoft.com/office/drawing/2014/main" id="{E0D838A0-2BA4-D628-F4FE-421C53932B0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C9D20C-C69D-9FD2-A638-45474F4E295F}"/>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1122462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7B6964-FF63-5DC4-ECF9-0EBCB23E56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8248FC3-0EDB-E99A-A88D-59FAD62B92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8C568D9-F24F-AAA4-1A40-5B0170D61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7BCBE01-F425-168A-AE94-AAFAB802BACB}"/>
              </a:ext>
            </a:extLst>
          </p:cNvPr>
          <p:cNvSpPr>
            <a:spLocks noGrp="1"/>
          </p:cNvSpPr>
          <p:nvPr>
            <p:ph type="dt" sz="half" idx="10"/>
          </p:nvPr>
        </p:nvSpPr>
        <p:spPr/>
        <p:txBody>
          <a:bodyPr/>
          <a:lstStyle/>
          <a:p>
            <a:fld id="{1138CE41-99DE-401D-9225-CA354D949747}" type="datetimeFigureOut">
              <a:rPr lang="it-IT" smtClean="0"/>
              <a:t>15/12/2025</a:t>
            </a:fld>
            <a:endParaRPr lang="it-IT"/>
          </a:p>
        </p:txBody>
      </p:sp>
      <p:sp>
        <p:nvSpPr>
          <p:cNvPr id="6" name="Segnaposto piè di pagina 5">
            <a:extLst>
              <a:ext uri="{FF2B5EF4-FFF2-40B4-BE49-F238E27FC236}">
                <a16:creationId xmlns:a16="http://schemas.microsoft.com/office/drawing/2014/main" id="{EB745DC2-CDB7-D792-0CEA-A56713AD78A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2FB8666-90AD-F9B2-0C70-1B61E69BE019}"/>
              </a:ext>
            </a:extLst>
          </p:cNvPr>
          <p:cNvSpPr>
            <a:spLocks noGrp="1"/>
          </p:cNvSpPr>
          <p:nvPr>
            <p:ph type="sldNum" sz="quarter" idx="12"/>
          </p:nvPr>
        </p:nvSpPr>
        <p:spPr/>
        <p:txBody>
          <a:bodyPr/>
          <a:lstStyle/>
          <a:p>
            <a:fld id="{F6CDCBEA-2DDE-4168-9BBE-2E15672EC547}" type="slidenum">
              <a:rPr lang="it-IT" smtClean="0"/>
              <a:t>‹N›</a:t>
            </a:fld>
            <a:endParaRPr lang="it-IT"/>
          </a:p>
        </p:txBody>
      </p:sp>
    </p:spTree>
    <p:extLst>
      <p:ext uri="{BB962C8B-B14F-4D97-AF65-F5344CB8AC3E}">
        <p14:creationId xmlns:p14="http://schemas.microsoft.com/office/powerpoint/2010/main" val="4026901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A1FEDCC-6B9D-9C26-4ADC-50A1DDF2C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91DC5DD-FA10-21B0-C67E-D7116552A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DAD43A-1E95-39D0-5C8B-8B2E5F5CD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38CE41-99DE-401D-9225-CA354D949747}" type="datetimeFigureOut">
              <a:rPr lang="it-IT" smtClean="0"/>
              <a:t>15/12/2025</a:t>
            </a:fld>
            <a:endParaRPr lang="it-IT"/>
          </a:p>
        </p:txBody>
      </p:sp>
      <p:sp>
        <p:nvSpPr>
          <p:cNvPr id="5" name="Segnaposto piè di pagina 4">
            <a:extLst>
              <a:ext uri="{FF2B5EF4-FFF2-40B4-BE49-F238E27FC236}">
                <a16:creationId xmlns:a16="http://schemas.microsoft.com/office/drawing/2014/main" id="{EEB77411-9826-F466-2892-0EEFB80838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415193FF-9EA2-39F2-1881-3ABB428D57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CDCBEA-2DDE-4168-9BBE-2E15672EC547}" type="slidenum">
              <a:rPr lang="it-IT" smtClean="0"/>
              <a:t>‹N›</a:t>
            </a:fld>
            <a:endParaRPr lang="it-IT"/>
          </a:p>
        </p:txBody>
      </p:sp>
    </p:spTree>
    <p:extLst>
      <p:ext uri="{BB962C8B-B14F-4D97-AF65-F5344CB8AC3E}">
        <p14:creationId xmlns:p14="http://schemas.microsoft.com/office/powerpoint/2010/main" val="1234589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12/15/2025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‹N›</a:t>
            </a:fld>
            <a:endParaRPr lang="en-US"/>
          </a:p>
        </p:txBody>
      </p:sp>
    </p:spTree>
    <p:extLst>
      <p:ext uri="{BB962C8B-B14F-4D97-AF65-F5344CB8AC3E}">
        <p14:creationId xmlns:p14="http://schemas.microsoft.com/office/powerpoint/2010/main" val="909207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it/@schluditsch" TargetMode="External"/><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1D1E790-A4EB-C221-8332-8FFAB8A66954}"/>
            </a:ext>
          </a:extLst>
        </p:cNvPr>
        <p:cNvGrpSpPr/>
        <p:nvPr/>
      </p:nvGrpSpPr>
      <p:grpSpPr>
        <a:xfrm>
          <a:off x="0" y="0"/>
          <a:ext cx="0" cy="0"/>
          <a:chOff x="0" y="0"/>
          <a:chExt cx="0" cy="0"/>
        </a:xfrm>
      </p:grpSpPr>
      <p:grpSp>
        <p:nvGrpSpPr>
          <p:cNvPr id="19" name="Gruppo 18">
            <a:extLst>
              <a:ext uri="{FF2B5EF4-FFF2-40B4-BE49-F238E27FC236}">
                <a16:creationId xmlns:a16="http://schemas.microsoft.com/office/drawing/2014/main" id="{476BE653-1D04-B76E-D72A-C8B730BF935C}"/>
              </a:ext>
            </a:extLst>
          </p:cNvPr>
          <p:cNvGrpSpPr/>
          <p:nvPr/>
        </p:nvGrpSpPr>
        <p:grpSpPr>
          <a:xfrm>
            <a:off x="-5291680" y="0"/>
            <a:ext cx="5164324" cy="6858000"/>
            <a:chOff x="7961126" y="0"/>
            <a:chExt cx="5164324" cy="6858000"/>
          </a:xfrm>
        </p:grpSpPr>
        <p:sp>
          <p:nvSpPr>
            <p:cNvPr id="20" name="Figura a mano libera: forma 19">
              <a:extLst>
                <a:ext uri="{FF2B5EF4-FFF2-40B4-BE49-F238E27FC236}">
                  <a16:creationId xmlns:a16="http://schemas.microsoft.com/office/drawing/2014/main" id="{387C0ABA-847F-D8CF-5A53-93F2A5B3E3B6}"/>
                </a:ext>
              </a:extLst>
            </p:cNvPr>
            <p:cNvSpPr/>
            <p:nvPr/>
          </p:nvSpPr>
          <p:spPr>
            <a:xfrm>
              <a:off x="7961126" y="0"/>
              <a:ext cx="5164324" cy="6858000"/>
            </a:xfrm>
            <a:custGeom>
              <a:avLst/>
              <a:gdLst>
                <a:gd name="connsiteX0" fmla="*/ 0 w 4849368"/>
                <a:gd name="connsiteY0" fmla="*/ 0 h 6858000"/>
                <a:gd name="connsiteX1" fmla="*/ 3962400 w 4849368"/>
                <a:gd name="connsiteY1" fmla="*/ 0 h 6858000"/>
                <a:gd name="connsiteX2" fmla="*/ 3962400 w 4849368"/>
                <a:gd name="connsiteY2" fmla="*/ 1755648 h 6858000"/>
                <a:gd name="connsiteX3" fmla="*/ 4849368 w 4849368"/>
                <a:gd name="connsiteY3" fmla="*/ 3502125 h 6858000"/>
                <a:gd name="connsiteX4" fmla="*/ 3962400 w 4849368"/>
                <a:gd name="connsiteY4" fmla="*/ 5102352 h 6858000"/>
                <a:gd name="connsiteX5" fmla="*/ 3962400 w 4849368"/>
                <a:gd name="connsiteY5" fmla="*/ 6858000 h 6858000"/>
                <a:gd name="connsiteX6" fmla="*/ 0 w 484936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9368" h="6858000">
                  <a:moveTo>
                    <a:pt x="0" y="0"/>
                  </a:moveTo>
                  <a:lnTo>
                    <a:pt x="3962400" y="0"/>
                  </a:lnTo>
                  <a:lnTo>
                    <a:pt x="3962400" y="1755648"/>
                  </a:lnTo>
                  <a:lnTo>
                    <a:pt x="4849368" y="3502125"/>
                  </a:lnTo>
                  <a:lnTo>
                    <a:pt x="3962400" y="5102352"/>
                  </a:lnTo>
                  <a:lnTo>
                    <a:pt x="3962400" y="6858000"/>
                  </a:lnTo>
                  <a:lnTo>
                    <a:pt x="0" y="6858000"/>
                  </a:lnTo>
                  <a:close/>
                </a:path>
              </a:pathLst>
            </a:custGeom>
            <a:solidFill>
              <a:srgbClr val="5E0D19"/>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dirty="0"/>
            </a:p>
          </p:txBody>
        </p:sp>
        <p:sp>
          <p:nvSpPr>
            <p:cNvPr id="21" name="CasellaDiTesto 20">
              <a:extLst>
                <a:ext uri="{FF2B5EF4-FFF2-40B4-BE49-F238E27FC236}">
                  <a16:creationId xmlns:a16="http://schemas.microsoft.com/office/drawing/2014/main" id="{618C019C-14C6-202E-6687-51AAA1643CC7}"/>
                </a:ext>
              </a:extLst>
            </p:cNvPr>
            <p:cNvSpPr txBox="1"/>
            <p:nvPr/>
          </p:nvSpPr>
          <p:spPr>
            <a:xfrm>
              <a:off x="9448427" y="819147"/>
              <a:ext cx="1771277" cy="769441"/>
            </a:xfrm>
            <a:prstGeom prst="rect">
              <a:avLst/>
            </a:prstGeom>
            <a:noFill/>
          </p:spPr>
          <p:txBody>
            <a:bodyPr wrap="square" rtlCol="0">
              <a:spAutoFit/>
            </a:bodyPr>
            <a:lstStyle/>
            <a:p>
              <a:r>
                <a:rPr lang="it-IT" sz="4400" dirty="0">
                  <a:solidFill>
                    <a:srgbClr val="F5FAFE"/>
                  </a:solidFill>
                </a:rPr>
                <a:t>How ?</a:t>
              </a:r>
            </a:p>
          </p:txBody>
        </p:sp>
        <p:sp>
          <p:nvSpPr>
            <p:cNvPr id="22" name="CasellaDiTesto 21">
              <a:extLst>
                <a:ext uri="{FF2B5EF4-FFF2-40B4-BE49-F238E27FC236}">
                  <a16:creationId xmlns:a16="http://schemas.microsoft.com/office/drawing/2014/main" id="{E46B3D4A-CA7A-CC38-BD67-D7F55E0AEDCB}"/>
                </a:ext>
              </a:extLst>
            </p:cNvPr>
            <p:cNvSpPr txBox="1"/>
            <p:nvPr/>
          </p:nvSpPr>
          <p:spPr>
            <a:xfrm>
              <a:off x="9448427" y="2114550"/>
              <a:ext cx="1905000" cy="1477328"/>
            </a:xfrm>
            <a:prstGeom prst="rect">
              <a:avLst/>
            </a:prstGeom>
            <a:noFill/>
          </p:spPr>
          <p:txBody>
            <a:bodyPr wrap="square" rtlCol="0">
              <a:spAutoFit/>
            </a:bodyPr>
            <a:lstStyle/>
            <a:p>
              <a:r>
                <a:rPr lang="it-IT" dirty="0">
                  <a:solidFill>
                    <a:srgbClr val="F5FAFE"/>
                  </a:solidFill>
                </a:rPr>
                <a:t>By </a:t>
              </a:r>
              <a:r>
                <a:rPr lang="it-IT" dirty="0" err="1">
                  <a:solidFill>
                    <a:srgbClr val="F5FAFE"/>
                  </a:solidFill>
                </a:rPr>
                <a:t>feeding</a:t>
              </a:r>
              <a:r>
                <a:rPr lang="it-IT" dirty="0">
                  <a:solidFill>
                    <a:srgbClr val="F5FAFE"/>
                  </a:solidFill>
                </a:rPr>
                <a:t> </a:t>
              </a:r>
              <a:r>
                <a:rPr lang="it-IT" dirty="0" err="1">
                  <a:solidFill>
                    <a:srgbClr val="F5FAFE"/>
                  </a:solidFill>
                </a:rPr>
                <a:t>into</a:t>
              </a:r>
              <a:r>
                <a:rPr lang="it-IT" dirty="0">
                  <a:solidFill>
                    <a:srgbClr val="F5FAFE"/>
                  </a:solidFill>
                </a:rPr>
                <a:t> the model audio files  </a:t>
              </a:r>
              <a:r>
                <a:rPr lang="it-IT" dirty="0" err="1">
                  <a:solidFill>
                    <a:srgbClr val="F5FAFE"/>
                  </a:solidFill>
                </a:rPr>
                <a:t>converted</a:t>
              </a:r>
              <a:r>
                <a:rPr lang="it-IT" dirty="0">
                  <a:solidFill>
                    <a:srgbClr val="F5FAFE"/>
                  </a:solidFill>
                </a:rPr>
                <a:t> </a:t>
              </a:r>
              <a:r>
                <a:rPr lang="it-IT" dirty="0" err="1">
                  <a:solidFill>
                    <a:srgbClr val="F5FAFE"/>
                  </a:solidFill>
                </a:rPr>
                <a:t>into</a:t>
              </a:r>
              <a:r>
                <a:rPr lang="it-IT" dirty="0">
                  <a:solidFill>
                    <a:srgbClr val="F5FAFE"/>
                  </a:solidFill>
                </a:rPr>
                <a:t> </a:t>
              </a:r>
              <a:r>
                <a:rPr lang="it-IT" dirty="0" err="1">
                  <a:solidFill>
                    <a:srgbClr val="F5FAFE"/>
                  </a:solidFill>
                </a:rPr>
                <a:t>spectrograms</a:t>
              </a:r>
              <a:r>
                <a:rPr lang="it-IT" dirty="0">
                  <a:solidFill>
                    <a:srgbClr val="F5FAFE"/>
                  </a:solidFill>
                </a:rPr>
                <a:t> </a:t>
              </a:r>
            </a:p>
          </p:txBody>
        </p:sp>
      </p:grpSp>
      <p:sp>
        <p:nvSpPr>
          <p:cNvPr id="4" name="Freeform 2">
            <a:extLst>
              <a:ext uri="{FF2B5EF4-FFF2-40B4-BE49-F238E27FC236}">
                <a16:creationId xmlns:a16="http://schemas.microsoft.com/office/drawing/2014/main" id="{7ADAA101-6A77-E52D-1A0C-EEFFA3AD7BDD}"/>
              </a:ext>
            </a:extLst>
          </p:cNvPr>
          <p:cNvSpPr/>
          <p:nvPr/>
        </p:nvSpPr>
        <p:spPr>
          <a:xfrm>
            <a:off x="7475621" y="2758170"/>
            <a:ext cx="5676918" cy="6243692"/>
          </a:xfrm>
          <a:custGeom>
            <a:avLst/>
            <a:gdLst/>
            <a:ahLst/>
            <a:cxnLst/>
            <a:rect l="l" t="t" r="r" b="b"/>
            <a:pathLst>
              <a:path w="11810023" h="10461246">
                <a:moveTo>
                  <a:pt x="0" y="0"/>
                </a:moveTo>
                <a:lnTo>
                  <a:pt x="11810023" y="0"/>
                </a:lnTo>
                <a:lnTo>
                  <a:pt x="11810023" y="10461246"/>
                </a:lnTo>
                <a:lnTo>
                  <a:pt x="0" y="10461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2">
            <a:extLst>
              <a:ext uri="{FF2B5EF4-FFF2-40B4-BE49-F238E27FC236}">
                <a16:creationId xmlns:a16="http://schemas.microsoft.com/office/drawing/2014/main" id="{CEEDAFC6-C20D-40DC-7CAD-ECB4422F39AD}"/>
              </a:ext>
            </a:extLst>
          </p:cNvPr>
          <p:cNvSpPr/>
          <p:nvPr/>
        </p:nvSpPr>
        <p:spPr>
          <a:xfrm rot="12619084">
            <a:off x="-2673509" y="-2672877"/>
            <a:ext cx="5676918" cy="7158092"/>
          </a:xfrm>
          <a:custGeom>
            <a:avLst/>
            <a:gdLst/>
            <a:ahLst/>
            <a:cxnLst/>
            <a:rect l="l" t="t" r="r" b="b"/>
            <a:pathLst>
              <a:path w="11810023" h="10461246">
                <a:moveTo>
                  <a:pt x="0" y="0"/>
                </a:moveTo>
                <a:lnTo>
                  <a:pt x="11810023" y="0"/>
                </a:lnTo>
                <a:lnTo>
                  <a:pt x="11810023" y="10461246"/>
                </a:lnTo>
                <a:lnTo>
                  <a:pt x="0" y="10461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CasellaDiTesto 5">
            <a:extLst>
              <a:ext uri="{FF2B5EF4-FFF2-40B4-BE49-F238E27FC236}">
                <a16:creationId xmlns:a16="http://schemas.microsoft.com/office/drawing/2014/main" id="{7FCFCE1F-03BA-F7AE-7A7B-D55668B3CCF4}"/>
              </a:ext>
            </a:extLst>
          </p:cNvPr>
          <p:cNvSpPr txBox="1">
            <a:spLocks/>
          </p:cNvSpPr>
          <p:nvPr/>
        </p:nvSpPr>
        <p:spPr>
          <a:xfrm>
            <a:off x="2163462" y="2459504"/>
            <a:ext cx="7865076"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0" b="0" i="0" u="none" strike="noStrike" kern="1200" cap="none" spc="0" normalizeH="0" baseline="0" noProof="0" dirty="0">
                <a:ln>
                  <a:noFill/>
                </a:ln>
                <a:solidFill>
                  <a:prstClr val="black"/>
                </a:solidFill>
                <a:effectLst/>
                <a:uLnTx/>
                <a:uFillTx/>
                <a:latin typeface="Agency FB" panose="020B0503020202020204" pitchFamily="34" charset="0"/>
                <a:ea typeface="+mn-ea"/>
                <a:cs typeface="+mn-cs"/>
              </a:rPr>
              <a:t>MUSIC GENRE REVEAL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Aptos" panose="02110004020202020204"/>
                <a:ea typeface="+mn-ea"/>
                <a:cs typeface="+mn-cs"/>
              </a:rPr>
              <a:t>A CLASSIFICATION MODEL FOR AUDIOS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Aptos" panose="02110004020202020204"/>
                <a:ea typeface="+mn-ea"/>
                <a:cs typeface="+mn-cs"/>
              </a:rPr>
              <a:t>FDS 25/26</a:t>
            </a:r>
          </a:p>
        </p:txBody>
      </p:sp>
      <p:sp>
        <p:nvSpPr>
          <p:cNvPr id="7" name="Freeform 6">
            <a:extLst>
              <a:ext uri="{FF2B5EF4-FFF2-40B4-BE49-F238E27FC236}">
                <a16:creationId xmlns:a16="http://schemas.microsoft.com/office/drawing/2014/main" id="{0D0D2C6F-C1B3-A63B-5FAD-74CBF1C7B6A8}"/>
              </a:ext>
            </a:extLst>
          </p:cNvPr>
          <p:cNvSpPr/>
          <p:nvPr/>
        </p:nvSpPr>
        <p:spPr>
          <a:xfrm>
            <a:off x="9456530" y="-208553"/>
            <a:ext cx="2735470" cy="1379309"/>
          </a:xfrm>
          <a:custGeom>
            <a:avLst/>
            <a:gdLst/>
            <a:ahLst/>
            <a:cxnLst/>
            <a:rect l="l" t="t" r="r" b="b"/>
            <a:pathLst>
              <a:path w="5536307" h="2689704">
                <a:moveTo>
                  <a:pt x="0" y="0"/>
                </a:moveTo>
                <a:lnTo>
                  <a:pt x="5536307" y="0"/>
                </a:lnTo>
                <a:lnTo>
                  <a:pt x="5536307" y="2689704"/>
                </a:lnTo>
                <a:lnTo>
                  <a:pt x="0" y="2689704"/>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CasellaDiTesto 7">
            <a:extLst>
              <a:ext uri="{FF2B5EF4-FFF2-40B4-BE49-F238E27FC236}">
                <a16:creationId xmlns:a16="http://schemas.microsoft.com/office/drawing/2014/main" id="{70C14318-FF99-4D15-F1A5-7EC6869C49CC}"/>
              </a:ext>
            </a:extLst>
          </p:cNvPr>
          <p:cNvSpPr txBox="1"/>
          <p:nvPr/>
        </p:nvSpPr>
        <p:spPr>
          <a:xfrm>
            <a:off x="164950" y="5517005"/>
            <a:ext cx="271548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NARDIELLO FRANCESCO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CIACCIARELLI KARIM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MONGELLI GIANNICOLA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nvGrpSpPr>
          <p:cNvPr id="15" name="Gruppo 14">
            <a:extLst>
              <a:ext uri="{FF2B5EF4-FFF2-40B4-BE49-F238E27FC236}">
                <a16:creationId xmlns:a16="http://schemas.microsoft.com/office/drawing/2014/main" id="{84B8E879-B379-1CF9-FDDF-A61EE6AEE932}"/>
              </a:ext>
            </a:extLst>
          </p:cNvPr>
          <p:cNvGrpSpPr/>
          <p:nvPr/>
        </p:nvGrpSpPr>
        <p:grpSpPr>
          <a:xfrm>
            <a:off x="-5427375" y="0"/>
            <a:ext cx="5001768" cy="6858000"/>
            <a:chOff x="4032825" y="0"/>
            <a:chExt cx="5001768" cy="6858000"/>
          </a:xfrm>
        </p:grpSpPr>
        <p:sp>
          <p:nvSpPr>
            <p:cNvPr id="16" name="Figura a mano libera: forma 15">
              <a:extLst>
                <a:ext uri="{FF2B5EF4-FFF2-40B4-BE49-F238E27FC236}">
                  <a16:creationId xmlns:a16="http://schemas.microsoft.com/office/drawing/2014/main" id="{AC9BE63E-CD7E-3035-B01A-0C8DBE3E412B}"/>
                </a:ext>
              </a:extLst>
            </p:cNvPr>
            <p:cNvSpPr/>
            <p:nvPr/>
          </p:nvSpPr>
          <p:spPr>
            <a:xfrm>
              <a:off x="4032825" y="0"/>
              <a:ext cx="5001768" cy="6858000"/>
            </a:xfrm>
            <a:custGeom>
              <a:avLst/>
              <a:gdLst>
                <a:gd name="connsiteX0" fmla="*/ 0 w 5001768"/>
                <a:gd name="connsiteY0" fmla="*/ 0 h 6858000"/>
                <a:gd name="connsiteX1" fmla="*/ 4114800 w 5001768"/>
                <a:gd name="connsiteY1" fmla="*/ 0 h 6858000"/>
                <a:gd name="connsiteX2" fmla="*/ 4114800 w 5001768"/>
                <a:gd name="connsiteY2" fmla="*/ 1755648 h 6858000"/>
                <a:gd name="connsiteX3" fmla="*/ 5001768 w 5001768"/>
                <a:gd name="connsiteY3" fmla="*/ 3502125 h 6858000"/>
                <a:gd name="connsiteX4" fmla="*/ 4114800 w 5001768"/>
                <a:gd name="connsiteY4" fmla="*/ 5102352 h 6858000"/>
                <a:gd name="connsiteX5" fmla="*/ 4114800 w 5001768"/>
                <a:gd name="connsiteY5" fmla="*/ 6858000 h 6858000"/>
                <a:gd name="connsiteX6" fmla="*/ 0 w 500176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1768" h="6858000">
                  <a:moveTo>
                    <a:pt x="0" y="0"/>
                  </a:moveTo>
                  <a:lnTo>
                    <a:pt x="4114800" y="0"/>
                  </a:lnTo>
                  <a:lnTo>
                    <a:pt x="4114800" y="1755648"/>
                  </a:lnTo>
                  <a:lnTo>
                    <a:pt x="5001768" y="3502125"/>
                  </a:lnTo>
                  <a:lnTo>
                    <a:pt x="4114800" y="5102352"/>
                  </a:lnTo>
                  <a:lnTo>
                    <a:pt x="4114800" y="6858000"/>
                  </a:lnTo>
                  <a:lnTo>
                    <a:pt x="0" y="6858000"/>
                  </a:lnTo>
                  <a:close/>
                </a:path>
              </a:pathLst>
            </a:custGeom>
            <a:solidFill>
              <a:srgbClr val="871324"/>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dirty="0"/>
            </a:p>
          </p:txBody>
        </p:sp>
        <p:sp>
          <p:nvSpPr>
            <p:cNvPr id="17" name="CasellaDiTesto 16">
              <a:extLst>
                <a:ext uri="{FF2B5EF4-FFF2-40B4-BE49-F238E27FC236}">
                  <a16:creationId xmlns:a16="http://schemas.microsoft.com/office/drawing/2014/main" id="{259D9B18-B62D-F20F-668A-07A4E4CA69FB}"/>
                </a:ext>
              </a:extLst>
            </p:cNvPr>
            <p:cNvSpPr txBox="1"/>
            <p:nvPr/>
          </p:nvSpPr>
          <p:spPr>
            <a:xfrm>
              <a:off x="5481709" y="819148"/>
              <a:ext cx="1684782" cy="769441"/>
            </a:xfrm>
            <a:prstGeom prst="rect">
              <a:avLst/>
            </a:prstGeom>
            <a:noFill/>
          </p:spPr>
          <p:txBody>
            <a:bodyPr wrap="square" rtlCol="0">
              <a:spAutoFit/>
            </a:bodyPr>
            <a:lstStyle/>
            <a:p>
              <a:r>
                <a:rPr lang="it-IT" sz="4400" dirty="0" err="1">
                  <a:solidFill>
                    <a:srgbClr val="F5FAFE"/>
                  </a:solidFill>
                </a:rPr>
                <a:t>Why</a:t>
              </a:r>
              <a:r>
                <a:rPr lang="it-IT" sz="4400" dirty="0">
                  <a:solidFill>
                    <a:srgbClr val="F5FAFE"/>
                  </a:solidFill>
                </a:rPr>
                <a:t> ?</a:t>
              </a:r>
            </a:p>
          </p:txBody>
        </p:sp>
        <p:sp>
          <p:nvSpPr>
            <p:cNvPr id="18" name="CasellaDiTesto 17">
              <a:extLst>
                <a:ext uri="{FF2B5EF4-FFF2-40B4-BE49-F238E27FC236}">
                  <a16:creationId xmlns:a16="http://schemas.microsoft.com/office/drawing/2014/main" id="{F8697979-5A8A-E1FD-9CB2-A22827BF8734}"/>
                </a:ext>
              </a:extLst>
            </p:cNvPr>
            <p:cNvSpPr txBox="1"/>
            <p:nvPr/>
          </p:nvSpPr>
          <p:spPr>
            <a:xfrm>
              <a:off x="5387775" y="1915298"/>
              <a:ext cx="2019558" cy="3139321"/>
            </a:xfrm>
            <a:prstGeom prst="rect">
              <a:avLst/>
            </a:prstGeom>
            <a:noFill/>
          </p:spPr>
          <p:txBody>
            <a:bodyPr wrap="square" rtlCol="0">
              <a:spAutoFit/>
            </a:bodyPr>
            <a:lstStyle/>
            <a:p>
              <a:r>
                <a:rPr lang="en-US" dirty="0">
                  <a:solidFill>
                    <a:srgbClr val="F5FAFE"/>
                  </a:solidFill>
                </a:rPr>
                <a:t>Accurate genre classification enables users to organize massive music libraries efficiently. It is also used as a foundation for recommendation on streaming platforms</a:t>
              </a:r>
            </a:p>
          </p:txBody>
        </p:sp>
      </p:grpSp>
      <p:grpSp>
        <p:nvGrpSpPr>
          <p:cNvPr id="10" name="Gruppo 9">
            <a:extLst>
              <a:ext uri="{FF2B5EF4-FFF2-40B4-BE49-F238E27FC236}">
                <a16:creationId xmlns:a16="http://schemas.microsoft.com/office/drawing/2014/main" id="{FDF5360A-40AC-3D0A-6E4A-8FA0BA84DF8D}"/>
              </a:ext>
            </a:extLst>
          </p:cNvPr>
          <p:cNvGrpSpPr/>
          <p:nvPr/>
        </p:nvGrpSpPr>
        <p:grpSpPr>
          <a:xfrm>
            <a:off x="-5798220" y="0"/>
            <a:ext cx="5001768" cy="6858000"/>
            <a:chOff x="-36826" y="0"/>
            <a:chExt cx="5001768" cy="6858000"/>
          </a:xfrm>
        </p:grpSpPr>
        <p:sp>
          <p:nvSpPr>
            <p:cNvPr id="11" name="Figura a mano libera: forma 10">
              <a:extLst>
                <a:ext uri="{FF2B5EF4-FFF2-40B4-BE49-F238E27FC236}">
                  <a16:creationId xmlns:a16="http://schemas.microsoft.com/office/drawing/2014/main" id="{AB9F930B-7436-4B1F-8290-7EEA68358C28}"/>
                </a:ext>
              </a:extLst>
            </p:cNvPr>
            <p:cNvSpPr/>
            <p:nvPr/>
          </p:nvSpPr>
          <p:spPr>
            <a:xfrm>
              <a:off x="-36826" y="0"/>
              <a:ext cx="5001768" cy="6858000"/>
            </a:xfrm>
            <a:custGeom>
              <a:avLst/>
              <a:gdLst>
                <a:gd name="connsiteX0" fmla="*/ 0 w 5001768"/>
                <a:gd name="connsiteY0" fmla="*/ 0 h 6858000"/>
                <a:gd name="connsiteX1" fmla="*/ 4114800 w 5001768"/>
                <a:gd name="connsiteY1" fmla="*/ 0 h 6858000"/>
                <a:gd name="connsiteX2" fmla="*/ 4114800 w 5001768"/>
                <a:gd name="connsiteY2" fmla="*/ 1755648 h 6858000"/>
                <a:gd name="connsiteX3" fmla="*/ 5001768 w 5001768"/>
                <a:gd name="connsiteY3" fmla="*/ 3502125 h 6858000"/>
                <a:gd name="connsiteX4" fmla="*/ 4114800 w 5001768"/>
                <a:gd name="connsiteY4" fmla="*/ 5102352 h 6858000"/>
                <a:gd name="connsiteX5" fmla="*/ 4114800 w 5001768"/>
                <a:gd name="connsiteY5" fmla="*/ 6858000 h 6858000"/>
                <a:gd name="connsiteX6" fmla="*/ 0 w 500176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1768" h="6858000">
                  <a:moveTo>
                    <a:pt x="0" y="0"/>
                  </a:moveTo>
                  <a:lnTo>
                    <a:pt x="4114800" y="0"/>
                  </a:lnTo>
                  <a:lnTo>
                    <a:pt x="4114800" y="1755648"/>
                  </a:lnTo>
                  <a:lnTo>
                    <a:pt x="5001768" y="3502125"/>
                  </a:lnTo>
                  <a:lnTo>
                    <a:pt x="4114800" y="5102352"/>
                  </a:lnTo>
                  <a:lnTo>
                    <a:pt x="4114800" y="6858000"/>
                  </a:lnTo>
                  <a:lnTo>
                    <a:pt x="0" y="6858000"/>
                  </a:lnTo>
                  <a:close/>
                </a:path>
              </a:pathLst>
            </a:custGeom>
            <a:solidFill>
              <a:srgbClr val="8A3643"/>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dirty="0"/>
            </a:p>
          </p:txBody>
        </p:sp>
        <p:sp>
          <p:nvSpPr>
            <p:cNvPr id="12" name="CasellaDiTesto 11">
              <a:extLst>
                <a:ext uri="{FF2B5EF4-FFF2-40B4-BE49-F238E27FC236}">
                  <a16:creationId xmlns:a16="http://schemas.microsoft.com/office/drawing/2014/main" id="{D4703125-51BA-ADB1-DFE1-8322D1F4DFE3}"/>
                </a:ext>
              </a:extLst>
            </p:cNvPr>
            <p:cNvSpPr txBox="1"/>
            <p:nvPr/>
          </p:nvSpPr>
          <p:spPr>
            <a:xfrm>
              <a:off x="942154" y="2114550"/>
              <a:ext cx="2114550" cy="1200329"/>
            </a:xfrm>
            <a:prstGeom prst="rect">
              <a:avLst/>
            </a:prstGeom>
            <a:noFill/>
          </p:spPr>
          <p:txBody>
            <a:bodyPr wrap="square" rtlCol="0">
              <a:spAutoFit/>
            </a:bodyPr>
            <a:lstStyle/>
            <a:p>
              <a:r>
                <a:rPr lang="it-IT" dirty="0">
                  <a:solidFill>
                    <a:srgbClr val="F5FAFE"/>
                  </a:solidFill>
                </a:rPr>
                <a:t>A </a:t>
              </a:r>
              <a:r>
                <a:rPr lang="it-IT" dirty="0" err="1">
                  <a:solidFill>
                    <a:srgbClr val="F5FAFE"/>
                  </a:solidFill>
                </a:rPr>
                <a:t>classification</a:t>
              </a:r>
              <a:r>
                <a:rPr lang="it-IT" dirty="0">
                  <a:solidFill>
                    <a:srgbClr val="F5FAFE"/>
                  </a:solidFill>
                </a:rPr>
                <a:t> model </a:t>
              </a:r>
              <a:r>
                <a:rPr lang="it-IT" dirty="0" err="1">
                  <a:solidFill>
                    <a:srgbClr val="F5FAFE"/>
                  </a:solidFill>
                </a:rPr>
                <a:t>capable</a:t>
              </a:r>
              <a:r>
                <a:rPr lang="it-IT" dirty="0">
                  <a:solidFill>
                    <a:srgbClr val="F5FAFE"/>
                  </a:solidFill>
                </a:rPr>
                <a:t> of </a:t>
              </a:r>
              <a:r>
                <a:rPr lang="it-IT" dirty="0" err="1">
                  <a:solidFill>
                    <a:srgbClr val="F5FAFE"/>
                  </a:solidFill>
                </a:rPr>
                <a:t>recognizing</a:t>
              </a:r>
              <a:r>
                <a:rPr lang="it-IT" dirty="0">
                  <a:solidFill>
                    <a:srgbClr val="F5FAFE"/>
                  </a:solidFill>
                </a:rPr>
                <a:t>  music </a:t>
              </a:r>
              <a:r>
                <a:rPr lang="it-IT" dirty="0" err="1">
                  <a:solidFill>
                    <a:srgbClr val="F5FAFE"/>
                  </a:solidFill>
                </a:rPr>
                <a:t>genres</a:t>
              </a:r>
              <a:r>
                <a:rPr lang="it-IT" dirty="0">
                  <a:solidFill>
                    <a:srgbClr val="F5FAFE"/>
                  </a:solidFill>
                </a:rPr>
                <a:t>.</a:t>
              </a:r>
            </a:p>
          </p:txBody>
        </p:sp>
        <p:sp>
          <p:nvSpPr>
            <p:cNvPr id="13" name="CasellaDiTesto 12">
              <a:extLst>
                <a:ext uri="{FF2B5EF4-FFF2-40B4-BE49-F238E27FC236}">
                  <a16:creationId xmlns:a16="http://schemas.microsoft.com/office/drawing/2014/main" id="{0DAC1B77-260A-2FE9-FB02-A98FD725FDE6}"/>
                </a:ext>
              </a:extLst>
            </p:cNvPr>
            <p:cNvSpPr txBox="1"/>
            <p:nvPr/>
          </p:nvSpPr>
          <p:spPr>
            <a:xfrm>
              <a:off x="946982" y="840008"/>
              <a:ext cx="2104894" cy="769441"/>
            </a:xfrm>
            <a:prstGeom prst="rect">
              <a:avLst/>
            </a:prstGeom>
            <a:noFill/>
          </p:spPr>
          <p:txBody>
            <a:bodyPr wrap="square" rtlCol="0">
              <a:spAutoFit/>
            </a:bodyPr>
            <a:lstStyle/>
            <a:p>
              <a:r>
                <a:rPr lang="it-IT" sz="4400" dirty="0" err="1">
                  <a:solidFill>
                    <a:srgbClr val="F5FAFE"/>
                  </a:solidFill>
                </a:rPr>
                <a:t>What</a:t>
              </a:r>
              <a:r>
                <a:rPr lang="it-IT" sz="4400" dirty="0">
                  <a:solidFill>
                    <a:srgbClr val="F5FAFE"/>
                  </a:solidFill>
                </a:rPr>
                <a:t>?	</a:t>
              </a:r>
            </a:p>
          </p:txBody>
        </p:sp>
      </p:grpSp>
    </p:spTree>
    <p:extLst>
      <p:ext uri="{BB962C8B-B14F-4D97-AF65-F5344CB8AC3E}">
        <p14:creationId xmlns:p14="http://schemas.microsoft.com/office/powerpoint/2010/main" val="471233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CA1454D-4AA7-7D02-1A9F-D27756800CCC}"/>
              </a:ext>
            </a:extLst>
          </p:cNvPr>
          <p:cNvSpPr txBox="1"/>
          <p:nvPr/>
        </p:nvSpPr>
        <p:spPr>
          <a:xfrm>
            <a:off x="171450" y="1335641"/>
            <a:ext cx="2562225" cy="584775"/>
          </a:xfrm>
          <a:prstGeom prst="rect">
            <a:avLst/>
          </a:prstGeom>
          <a:noFill/>
        </p:spPr>
        <p:txBody>
          <a:bodyPr wrap="square" rtlCol="0">
            <a:spAutoFit/>
          </a:bodyPr>
          <a:lstStyle/>
          <a:p>
            <a:r>
              <a:rPr lang="it-IT" sz="3200" dirty="0" err="1">
                <a:solidFill>
                  <a:srgbClr val="66121F"/>
                </a:solidFill>
              </a:rPr>
              <a:t>References</a:t>
            </a:r>
            <a:endParaRPr lang="it-IT" sz="3200" dirty="0">
              <a:solidFill>
                <a:srgbClr val="66121F"/>
              </a:solidFill>
            </a:endParaRPr>
          </a:p>
        </p:txBody>
      </p:sp>
      <p:sp>
        <p:nvSpPr>
          <p:cNvPr id="4" name="CasellaDiTesto 3">
            <a:extLst>
              <a:ext uri="{FF2B5EF4-FFF2-40B4-BE49-F238E27FC236}">
                <a16:creationId xmlns:a16="http://schemas.microsoft.com/office/drawing/2014/main" id="{EACE3E31-695B-FB04-D038-299D6E619FC6}"/>
              </a:ext>
            </a:extLst>
          </p:cNvPr>
          <p:cNvSpPr txBox="1"/>
          <p:nvPr/>
        </p:nvSpPr>
        <p:spPr>
          <a:xfrm>
            <a:off x="9867900" y="1335642"/>
            <a:ext cx="2152650" cy="584775"/>
          </a:xfrm>
          <a:prstGeom prst="rect">
            <a:avLst/>
          </a:prstGeom>
          <a:noFill/>
        </p:spPr>
        <p:txBody>
          <a:bodyPr wrap="square" rtlCol="0">
            <a:spAutoFit/>
          </a:bodyPr>
          <a:lstStyle/>
          <a:p>
            <a:r>
              <a:rPr lang="it-IT" sz="3200" dirty="0" err="1">
                <a:solidFill>
                  <a:srgbClr val="66121F"/>
                </a:solidFill>
              </a:rPr>
              <a:t>Contacts</a:t>
            </a:r>
            <a:endParaRPr lang="it-IT" sz="3200" dirty="0">
              <a:solidFill>
                <a:srgbClr val="66121F"/>
              </a:solidFill>
            </a:endParaRPr>
          </a:p>
        </p:txBody>
      </p:sp>
      <p:sp>
        <p:nvSpPr>
          <p:cNvPr id="3" name="CasellaDiTesto 2">
            <a:extLst>
              <a:ext uri="{FF2B5EF4-FFF2-40B4-BE49-F238E27FC236}">
                <a16:creationId xmlns:a16="http://schemas.microsoft.com/office/drawing/2014/main" id="{79960C25-8C50-A8C6-9BE0-68A766AC8444}"/>
              </a:ext>
            </a:extLst>
          </p:cNvPr>
          <p:cNvSpPr txBox="1"/>
          <p:nvPr/>
        </p:nvSpPr>
        <p:spPr>
          <a:xfrm>
            <a:off x="4964545" y="6596390"/>
            <a:ext cx="2262909" cy="261610"/>
          </a:xfrm>
          <a:prstGeom prst="rect">
            <a:avLst/>
          </a:prstGeom>
          <a:noFill/>
        </p:spPr>
        <p:txBody>
          <a:bodyPr wrap="square" rtlCol="0">
            <a:spAutoFit/>
          </a:bodyPr>
          <a:lstStyle/>
          <a:p>
            <a:r>
              <a:rPr lang="it-IT" sz="1100" dirty="0">
                <a:latin typeface="Agency FB" panose="020B0503020202020204" pitchFamily="34" charset="0"/>
              </a:rPr>
              <a:t>Image by </a:t>
            </a:r>
            <a:r>
              <a:rPr lang="it-IT" sz="1100" dirty="0">
                <a:latin typeface="Agency FB" panose="020B0503020202020204" pitchFamily="34" charset="0"/>
                <a:hlinkClick r:id="rId3"/>
              </a:rPr>
              <a:t>Daniel </a:t>
            </a:r>
            <a:r>
              <a:rPr lang="it-IT" sz="1100" dirty="0" err="1">
                <a:latin typeface="Agency FB" panose="020B0503020202020204" pitchFamily="34" charset="0"/>
                <a:hlinkClick r:id="rId3"/>
              </a:rPr>
              <a:t>Schludi</a:t>
            </a:r>
            <a:r>
              <a:rPr lang="it-IT" sz="1100" dirty="0">
                <a:latin typeface="Agency FB" panose="020B0503020202020204" pitchFamily="34" charset="0"/>
              </a:rPr>
              <a:t> on </a:t>
            </a:r>
            <a:r>
              <a:rPr lang="it-IT" sz="1100" dirty="0" err="1">
                <a:latin typeface="Agency FB" panose="020B0503020202020204" pitchFamily="34" charset="0"/>
              </a:rPr>
              <a:t>unplash</a:t>
            </a:r>
            <a:endParaRPr lang="it-IT" sz="1100" dirty="0">
              <a:latin typeface="Agency FB" panose="020B0503020202020204" pitchFamily="34" charset="0"/>
            </a:endParaRPr>
          </a:p>
        </p:txBody>
      </p:sp>
      <p:sp>
        <p:nvSpPr>
          <p:cNvPr id="6" name="CasellaDiTesto 5">
            <a:extLst>
              <a:ext uri="{FF2B5EF4-FFF2-40B4-BE49-F238E27FC236}">
                <a16:creationId xmlns:a16="http://schemas.microsoft.com/office/drawing/2014/main" id="{F189AA40-1686-1869-1959-58279932EED2}"/>
              </a:ext>
            </a:extLst>
          </p:cNvPr>
          <p:cNvSpPr txBox="1"/>
          <p:nvPr/>
        </p:nvSpPr>
        <p:spPr>
          <a:xfrm>
            <a:off x="171450" y="2190750"/>
            <a:ext cx="2876550" cy="784830"/>
          </a:xfrm>
          <a:prstGeom prst="rect">
            <a:avLst/>
          </a:prstGeom>
          <a:noFill/>
        </p:spPr>
        <p:txBody>
          <a:bodyPr wrap="square" rtlCol="0">
            <a:spAutoFit/>
          </a:bodyPr>
          <a:lstStyle/>
          <a:p>
            <a:r>
              <a:rPr lang="en-US" sz="1200" b="1" dirty="0"/>
              <a:t>Music genre classification with parallel convolutional neural networks </a:t>
            </a:r>
            <a:endParaRPr lang="it-IT" sz="1200" dirty="0"/>
          </a:p>
          <a:p>
            <a:r>
              <a:rPr lang="it-IT" sz="1050" dirty="0"/>
              <a:t>https://www.nature.com/articles/s41598-025-90619-7</a:t>
            </a:r>
          </a:p>
        </p:txBody>
      </p:sp>
      <p:sp>
        <p:nvSpPr>
          <p:cNvPr id="7" name="CasellaDiTesto 6">
            <a:extLst>
              <a:ext uri="{FF2B5EF4-FFF2-40B4-BE49-F238E27FC236}">
                <a16:creationId xmlns:a16="http://schemas.microsoft.com/office/drawing/2014/main" id="{6D97E6E5-6B1C-6B71-A4FE-4E16AD884B27}"/>
              </a:ext>
            </a:extLst>
          </p:cNvPr>
          <p:cNvSpPr txBox="1"/>
          <p:nvPr/>
        </p:nvSpPr>
        <p:spPr>
          <a:xfrm>
            <a:off x="171450" y="3305340"/>
            <a:ext cx="2495550" cy="946413"/>
          </a:xfrm>
          <a:prstGeom prst="rect">
            <a:avLst/>
          </a:prstGeom>
          <a:noFill/>
        </p:spPr>
        <p:txBody>
          <a:bodyPr wrap="square" rtlCol="0">
            <a:spAutoFit/>
          </a:bodyPr>
          <a:lstStyle/>
          <a:p>
            <a:r>
              <a:rPr lang="en-US" sz="1200" b="1" dirty="0"/>
              <a:t>Music Genre Classification Using Convolutional Neural Networks</a:t>
            </a:r>
          </a:p>
          <a:p>
            <a:r>
              <a:rPr lang="it-IT" sz="1050" dirty="0"/>
              <a:t>https://github.com/crlandsc/Music-Genre-Classification-Using-Convolutional-Neural-Networks</a:t>
            </a:r>
          </a:p>
        </p:txBody>
      </p:sp>
      <p:sp>
        <p:nvSpPr>
          <p:cNvPr id="8" name="CasellaDiTesto 7">
            <a:extLst>
              <a:ext uri="{FF2B5EF4-FFF2-40B4-BE49-F238E27FC236}">
                <a16:creationId xmlns:a16="http://schemas.microsoft.com/office/drawing/2014/main" id="{6245B1B8-E52B-260E-A30A-A9B83452A598}"/>
              </a:ext>
            </a:extLst>
          </p:cNvPr>
          <p:cNvSpPr txBox="1"/>
          <p:nvPr/>
        </p:nvSpPr>
        <p:spPr>
          <a:xfrm>
            <a:off x="9867900" y="2011576"/>
            <a:ext cx="1933575" cy="600164"/>
          </a:xfrm>
          <a:prstGeom prst="rect">
            <a:avLst/>
          </a:prstGeom>
          <a:noFill/>
        </p:spPr>
        <p:txBody>
          <a:bodyPr wrap="square" rtlCol="0">
            <a:spAutoFit/>
          </a:bodyPr>
          <a:lstStyle/>
          <a:p>
            <a:r>
              <a:rPr lang="it-IT" sz="1200" b="1" dirty="0"/>
              <a:t>Project page</a:t>
            </a:r>
          </a:p>
          <a:p>
            <a:r>
              <a:rPr lang="it-IT" sz="1050" dirty="0"/>
              <a:t>https://github.com/francesco2706/Auto_identification</a:t>
            </a:r>
          </a:p>
        </p:txBody>
      </p:sp>
      <p:sp>
        <p:nvSpPr>
          <p:cNvPr id="9" name="CasellaDiTesto 8">
            <a:extLst>
              <a:ext uri="{FF2B5EF4-FFF2-40B4-BE49-F238E27FC236}">
                <a16:creationId xmlns:a16="http://schemas.microsoft.com/office/drawing/2014/main" id="{7E50538E-FE77-3646-8C68-88250C594BB2}"/>
              </a:ext>
            </a:extLst>
          </p:cNvPr>
          <p:cNvSpPr txBox="1"/>
          <p:nvPr/>
        </p:nvSpPr>
        <p:spPr>
          <a:xfrm>
            <a:off x="171450" y="4581513"/>
            <a:ext cx="2257425" cy="761747"/>
          </a:xfrm>
          <a:prstGeom prst="rect">
            <a:avLst/>
          </a:prstGeom>
          <a:noFill/>
        </p:spPr>
        <p:txBody>
          <a:bodyPr wrap="square" rtlCol="0">
            <a:spAutoFit/>
          </a:bodyPr>
          <a:lstStyle/>
          <a:p>
            <a:r>
              <a:rPr lang="it-IT" sz="1200" b="1" dirty="0" err="1"/>
              <a:t>Kaggle</a:t>
            </a:r>
            <a:r>
              <a:rPr lang="it-IT" sz="1200" b="1" dirty="0"/>
              <a:t> Dataset</a:t>
            </a:r>
          </a:p>
          <a:p>
            <a:r>
              <a:rPr lang="it-IT" sz="1050" dirty="0"/>
              <a:t>https://www.kaggle.com/datasets/andradaolteanu/gtzan-dataset-music-genre-classification</a:t>
            </a:r>
          </a:p>
        </p:txBody>
      </p:sp>
    </p:spTree>
    <p:extLst>
      <p:ext uri="{BB962C8B-B14F-4D97-AF65-F5344CB8AC3E}">
        <p14:creationId xmlns:p14="http://schemas.microsoft.com/office/powerpoint/2010/main" val="2373847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16FF9-E918-9CD4-E910-929D0B6A8CFE}"/>
            </a:ext>
          </a:extLst>
        </p:cNvPr>
        <p:cNvGrpSpPr/>
        <p:nvPr/>
      </p:nvGrpSpPr>
      <p:grpSpPr>
        <a:xfrm>
          <a:off x="0" y="0"/>
          <a:ext cx="0" cy="0"/>
          <a:chOff x="0" y="0"/>
          <a:chExt cx="0" cy="0"/>
        </a:xfrm>
      </p:grpSpPr>
      <p:sp>
        <p:nvSpPr>
          <p:cNvPr id="12" name="CasellaDiTesto 11">
            <a:extLst>
              <a:ext uri="{FF2B5EF4-FFF2-40B4-BE49-F238E27FC236}">
                <a16:creationId xmlns:a16="http://schemas.microsoft.com/office/drawing/2014/main" id="{62CD96F5-B1FE-9BDB-18EE-7297F8934002}"/>
              </a:ext>
            </a:extLst>
          </p:cNvPr>
          <p:cNvSpPr txBox="1"/>
          <p:nvPr/>
        </p:nvSpPr>
        <p:spPr>
          <a:xfrm>
            <a:off x="5359400" y="2501900"/>
            <a:ext cx="2171700" cy="2413000"/>
          </a:xfrm>
          <a:prstGeom prst="rect">
            <a:avLst/>
          </a:prstGeom>
          <a:noFill/>
        </p:spPr>
        <p:txBody>
          <a:bodyPr wrap="square" rtlCol="0">
            <a:spAutoFit/>
          </a:bodyPr>
          <a:lstStyle/>
          <a:p>
            <a:endParaRPr lang="it-IT" dirty="0"/>
          </a:p>
        </p:txBody>
      </p:sp>
      <p:grpSp>
        <p:nvGrpSpPr>
          <p:cNvPr id="17" name="Gruppo 16">
            <a:extLst>
              <a:ext uri="{FF2B5EF4-FFF2-40B4-BE49-F238E27FC236}">
                <a16:creationId xmlns:a16="http://schemas.microsoft.com/office/drawing/2014/main" id="{8B1E7879-FF96-CD4F-4CF3-6D184377AD6F}"/>
              </a:ext>
            </a:extLst>
          </p:cNvPr>
          <p:cNvGrpSpPr/>
          <p:nvPr/>
        </p:nvGrpSpPr>
        <p:grpSpPr>
          <a:xfrm>
            <a:off x="7961126" y="0"/>
            <a:ext cx="5164324" cy="6858000"/>
            <a:chOff x="7961126" y="0"/>
            <a:chExt cx="5164324" cy="6858000"/>
          </a:xfrm>
        </p:grpSpPr>
        <p:sp>
          <p:nvSpPr>
            <p:cNvPr id="2" name="Figura a mano libera: forma 1">
              <a:extLst>
                <a:ext uri="{FF2B5EF4-FFF2-40B4-BE49-F238E27FC236}">
                  <a16:creationId xmlns:a16="http://schemas.microsoft.com/office/drawing/2014/main" id="{0CC5FF52-1FE1-A595-1F2D-95CAEB55661F}"/>
                </a:ext>
              </a:extLst>
            </p:cNvPr>
            <p:cNvSpPr/>
            <p:nvPr/>
          </p:nvSpPr>
          <p:spPr>
            <a:xfrm>
              <a:off x="7961126" y="0"/>
              <a:ext cx="5164324" cy="6858000"/>
            </a:xfrm>
            <a:custGeom>
              <a:avLst/>
              <a:gdLst>
                <a:gd name="connsiteX0" fmla="*/ 0 w 4849368"/>
                <a:gd name="connsiteY0" fmla="*/ 0 h 6858000"/>
                <a:gd name="connsiteX1" fmla="*/ 3962400 w 4849368"/>
                <a:gd name="connsiteY1" fmla="*/ 0 h 6858000"/>
                <a:gd name="connsiteX2" fmla="*/ 3962400 w 4849368"/>
                <a:gd name="connsiteY2" fmla="*/ 1755648 h 6858000"/>
                <a:gd name="connsiteX3" fmla="*/ 4849368 w 4849368"/>
                <a:gd name="connsiteY3" fmla="*/ 3502125 h 6858000"/>
                <a:gd name="connsiteX4" fmla="*/ 3962400 w 4849368"/>
                <a:gd name="connsiteY4" fmla="*/ 5102352 h 6858000"/>
                <a:gd name="connsiteX5" fmla="*/ 3962400 w 4849368"/>
                <a:gd name="connsiteY5" fmla="*/ 6858000 h 6858000"/>
                <a:gd name="connsiteX6" fmla="*/ 0 w 484936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9368" h="6858000">
                  <a:moveTo>
                    <a:pt x="0" y="0"/>
                  </a:moveTo>
                  <a:lnTo>
                    <a:pt x="3962400" y="0"/>
                  </a:lnTo>
                  <a:lnTo>
                    <a:pt x="3962400" y="1755648"/>
                  </a:lnTo>
                  <a:lnTo>
                    <a:pt x="4849368" y="3502125"/>
                  </a:lnTo>
                  <a:lnTo>
                    <a:pt x="3962400" y="5102352"/>
                  </a:lnTo>
                  <a:lnTo>
                    <a:pt x="3962400" y="6858000"/>
                  </a:lnTo>
                  <a:lnTo>
                    <a:pt x="0" y="6858000"/>
                  </a:lnTo>
                  <a:close/>
                </a:path>
              </a:pathLst>
            </a:custGeom>
            <a:solidFill>
              <a:srgbClr val="5E0D19"/>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dirty="0"/>
            </a:p>
          </p:txBody>
        </p:sp>
        <p:sp>
          <p:nvSpPr>
            <p:cNvPr id="7" name="CasellaDiTesto 6">
              <a:extLst>
                <a:ext uri="{FF2B5EF4-FFF2-40B4-BE49-F238E27FC236}">
                  <a16:creationId xmlns:a16="http://schemas.microsoft.com/office/drawing/2014/main" id="{08180A06-502E-6909-CE27-0FC42CCBC7F4}"/>
                </a:ext>
              </a:extLst>
            </p:cNvPr>
            <p:cNvSpPr txBox="1"/>
            <p:nvPr/>
          </p:nvSpPr>
          <p:spPr>
            <a:xfrm>
              <a:off x="9448427" y="819147"/>
              <a:ext cx="1771277" cy="769441"/>
            </a:xfrm>
            <a:prstGeom prst="rect">
              <a:avLst/>
            </a:prstGeom>
            <a:noFill/>
          </p:spPr>
          <p:txBody>
            <a:bodyPr wrap="square" rtlCol="0">
              <a:spAutoFit/>
            </a:bodyPr>
            <a:lstStyle/>
            <a:p>
              <a:r>
                <a:rPr lang="it-IT" sz="4400" dirty="0">
                  <a:solidFill>
                    <a:srgbClr val="F5FAFE"/>
                  </a:solidFill>
                </a:rPr>
                <a:t>How ?</a:t>
              </a:r>
            </a:p>
          </p:txBody>
        </p:sp>
        <p:sp>
          <p:nvSpPr>
            <p:cNvPr id="10" name="CasellaDiTesto 9">
              <a:extLst>
                <a:ext uri="{FF2B5EF4-FFF2-40B4-BE49-F238E27FC236}">
                  <a16:creationId xmlns:a16="http://schemas.microsoft.com/office/drawing/2014/main" id="{E90B0082-6AEC-842A-68B6-A8A84779B39D}"/>
                </a:ext>
              </a:extLst>
            </p:cNvPr>
            <p:cNvSpPr txBox="1"/>
            <p:nvPr/>
          </p:nvSpPr>
          <p:spPr>
            <a:xfrm>
              <a:off x="9448427" y="2114550"/>
              <a:ext cx="1905000" cy="1477328"/>
            </a:xfrm>
            <a:prstGeom prst="rect">
              <a:avLst/>
            </a:prstGeom>
            <a:noFill/>
          </p:spPr>
          <p:txBody>
            <a:bodyPr wrap="square" rtlCol="0">
              <a:spAutoFit/>
            </a:bodyPr>
            <a:lstStyle/>
            <a:p>
              <a:r>
                <a:rPr lang="it-IT" dirty="0">
                  <a:solidFill>
                    <a:srgbClr val="F5FAFE"/>
                  </a:solidFill>
                </a:rPr>
                <a:t>By </a:t>
              </a:r>
              <a:r>
                <a:rPr lang="it-IT" dirty="0" err="1">
                  <a:solidFill>
                    <a:srgbClr val="F5FAFE"/>
                  </a:solidFill>
                </a:rPr>
                <a:t>feeding</a:t>
              </a:r>
              <a:r>
                <a:rPr lang="it-IT" dirty="0">
                  <a:solidFill>
                    <a:srgbClr val="F5FAFE"/>
                  </a:solidFill>
                </a:rPr>
                <a:t> </a:t>
              </a:r>
              <a:r>
                <a:rPr lang="it-IT" dirty="0" err="1">
                  <a:solidFill>
                    <a:srgbClr val="F5FAFE"/>
                  </a:solidFill>
                </a:rPr>
                <a:t>into</a:t>
              </a:r>
              <a:r>
                <a:rPr lang="it-IT" dirty="0">
                  <a:solidFill>
                    <a:srgbClr val="F5FAFE"/>
                  </a:solidFill>
                </a:rPr>
                <a:t> the model audio files  </a:t>
              </a:r>
              <a:r>
                <a:rPr lang="it-IT" dirty="0" err="1">
                  <a:solidFill>
                    <a:srgbClr val="F5FAFE"/>
                  </a:solidFill>
                </a:rPr>
                <a:t>converted</a:t>
              </a:r>
              <a:r>
                <a:rPr lang="it-IT" dirty="0">
                  <a:solidFill>
                    <a:srgbClr val="F5FAFE"/>
                  </a:solidFill>
                </a:rPr>
                <a:t> </a:t>
              </a:r>
              <a:r>
                <a:rPr lang="it-IT" dirty="0" err="1">
                  <a:solidFill>
                    <a:srgbClr val="F5FAFE"/>
                  </a:solidFill>
                </a:rPr>
                <a:t>into</a:t>
              </a:r>
              <a:r>
                <a:rPr lang="it-IT" dirty="0">
                  <a:solidFill>
                    <a:srgbClr val="F5FAFE"/>
                  </a:solidFill>
                </a:rPr>
                <a:t> </a:t>
              </a:r>
              <a:r>
                <a:rPr lang="it-IT" dirty="0" err="1">
                  <a:solidFill>
                    <a:srgbClr val="F5FAFE"/>
                  </a:solidFill>
                </a:rPr>
                <a:t>spectrograms</a:t>
              </a:r>
              <a:r>
                <a:rPr lang="it-IT" dirty="0">
                  <a:solidFill>
                    <a:srgbClr val="F5FAFE"/>
                  </a:solidFill>
                </a:rPr>
                <a:t> </a:t>
              </a:r>
            </a:p>
          </p:txBody>
        </p:sp>
      </p:grpSp>
      <p:grpSp>
        <p:nvGrpSpPr>
          <p:cNvPr id="22" name="Gruppo 21">
            <a:extLst>
              <a:ext uri="{FF2B5EF4-FFF2-40B4-BE49-F238E27FC236}">
                <a16:creationId xmlns:a16="http://schemas.microsoft.com/office/drawing/2014/main" id="{5B483FE3-3A47-A1DB-9A84-03A7CB5783C1}"/>
              </a:ext>
            </a:extLst>
          </p:cNvPr>
          <p:cNvGrpSpPr/>
          <p:nvPr/>
        </p:nvGrpSpPr>
        <p:grpSpPr>
          <a:xfrm>
            <a:off x="4032825" y="0"/>
            <a:ext cx="5001768" cy="6858000"/>
            <a:chOff x="4032825" y="0"/>
            <a:chExt cx="5001768" cy="6858000"/>
          </a:xfrm>
        </p:grpSpPr>
        <p:sp>
          <p:nvSpPr>
            <p:cNvPr id="4" name="Figura a mano libera: forma 3">
              <a:extLst>
                <a:ext uri="{FF2B5EF4-FFF2-40B4-BE49-F238E27FC236}">
                  <a16:creationId xmlns:a16="http://schemas.microsoft.com/office/drawing/2014/main" id="{B915B286-B5B6-23E8-095B-42EA2A0D0AE2}"/>
                </a:ext>
              </a:extLst>
            </p:cNvPr>
            <p:cNvSpPr/>
            <p:nvPr/>
          </p:nvSpPr>
          <p:spPr>
            <a:xfrm>
              <a:off x="4032825" y="0"/>
              <a:ext cx="5001768" cy="6858000"/>
            </a:xfrm>
            <a:custGeom>
              <a:avLst/>
              <a:gdLst>
                <a:gd name="connsiteX0" fmla="*/ 0 w 5001768"/>
                <a:gd name="connsiteY0" fmla="*/ 0 h 6858000"/>
                <a:gd name="connsiteX1" fmla="*/ 4114800 w 5001768"/>
                <a:gd name="connsiteY1" fmla="*/ 0 h 6858000"/>
                <a:gd name="connsiteX2" fmla="*/ 4114800 w 5001768"/>
                <a:gd name="connsiteY2" fmla="*/ 1755648 h 6858000"/>
                <a:gd name="connsiteX3" fmla="*/ 5001768 w 5001768"/>
                <a:gd name="connsiteY3" fmla="*/ 3502125 h 6858000"/>
                <a:gd name="connsiteX4" fmla="*/ 4114800 w 5001768"/>
                <a:gd name="connsiteY4" fmla="*/ 5102352 h 6858000"/>
                <a:gd name="connsiteX5" fmla="*/ 4114800 w 5001768"/>
                <a:gd name="connsiteY5" fmla="*/ 6858000 h 6858000"/>
                <a:gd name="connsiteX6" fmla="*/ 0 w 500176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1768" h="6858000">
                  <a:moveTo>
                    <a:pt x="0" y="0"/>
                  </a:moveTo>
                  <a:lnTo>
                    <a:pt x="4114800" y="0"/>
                  </a:lnTo>
                  <a:lnTo>
                    <a:pt x="4114800" y="1755648"/>
                  </a:lnTo>
                  <a:lnTo>
                    <a:pt x="5001768" y="3502125"/>
                  </a:lnTo>
                  <a:lnTo>
                    <a:pt x="4114800" y="5102352"/>
                  </a:lnTo>
                  <a:lnTo>
                    <a:pt x="4114800" y="6858000"/>
                  </a:lnTo>
                  <a:lnTo>
                    <a:pt x="0" y="6858000"/>
                  </a:lnTo>
                  <a:close/>
                </a:path>
              </a:pathLst>
            </a:custGeom>
            <a:solidFill>
              <a:srgbClr val="871324"/>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dirty="0"/>
            </a:p>
          </p:txBody>
        </p:sp>
        <p:sp>
          <p:nvSpPr>
            <p:cNvPr id="6" name="CasellaDiTesto 5">
              <a:extLst>
                <a:ext uri="{FF2B5EF4-FFF2-40B4-BE49-F238E27FC236}">
                  <a16:creationId xmlns:a16="http://schemas.microsoft.com/office/drawing/2014/main" id="{1E698669-817C-80D7-8F7D-62D5A578E3E7}"/>
                </a:ext>
              </a:extLst>
            </p:cNvPr>
            <p:cNvSpPr txBox="1"/>
            <p:nvPr/>
          </p:nvSpPr>
          <p:spPr>
            <a:xfrm>
              <a:off x="5481709" y="819148"/>
              <a:ext cx="1684782" cy="769441"/>
            </a:xfrm>
            <a:prstGeom prst="rect">
              <a:avLst/>
            </a:prstGeom>
            <a:noFill/>
          </p:spPr>
          <p:txBody>
            <a:bodyPr wrap="square" rtlCol="0">
              <a:spAutoFit/>
            </a:bodyPr>
            <a:lstStyle/>
            <a:p>
              <a:r>
                <a:rPr lang="it-IT" sz="4400" dirty="0" err="1">
                  <a:solidFill>
                    <a:srgbClr val="F5FAFE"/>
                  </a:solidFill>
                </a:rPr>
                <a:t>Why</a:t>
              </a:r>
              <a:r>
                <a:rPr lang="it-IT" sz="4400" dirty="0">
                  <a:solidFill>
                    <a:srgbClr val="F5FAFE"/>
                  </a:solidFill>
                </a:rPr>
                <a:t> ?</a:t>
              </a:r>
            </a:p>
          </p:txBody>
        </p:sp>
        <p:sp>
          <p:nvSpPr>
            <p:cNvPr id="9" name="CasellaDiTesto 8">
              <a:extLst>
                <a:ext uri="{FF2B5EF4-FFF2-40B4-BE49-F238E27FC236}">
                  <a16:creationId xmlns:a16="http://schemas.microsoft.com/office/drawing/2014/main" id="{6CBC0472-754C-D39A-047B-66BF329D926C}"/>
                </a:ext>
              </a:extLst>
            </p:cNvPr>
            <p:cNvSpPr txBox="1"/>
            <p:nvPr/>
          </p:nvSpPr>
          <p:spPr>
            <a:xfrm>
              <a:off x="5387775" y="1915298"/>
              <a:ext cx="2019558" cy="3139321"/>
            </a:xfrm>
            <a:prstGeom prst="rect">
              <a:avLst/>
            </a:prstGeom>
            <a:noFill/>
          </p:spPr>
          <p:txBody>
            <a:bodyPr wrap="square" rtlCol="0">
              <a:spAutoFit/>
            </a:bodyPr>
            <a:lstStyle/>
            <a:p>
              <a:r>
                <a:rPr lang="en-US" dirty="0">
                  <a:solidFill>
                    <a:srgbClr val="F5FAFE"/>
                  </a:solidFill>
                </a:rPr>
                <a:t>Accurate genre classification enables users to organize massive music libraries efficiently. It is also used as a foundation for recommendation on streaming platforms</a:t>
              </a:r>
            </a:p>
          </p:txBody>
        </p:sp>
      </p:grpSp>
      <p:grpSp>
        <p:nvGrpSpPr>
          <p:cNvPr id="14" name="Gruppo 13">
            <a:extLst>
              <a:ext uri="{FF2B5EF4-FFF2-40B4-BE49-F238E27FC236}">
                <a16:creationId xmlns:a16="http://schemas.microsoft.com/office/drawing/2014/main" id="{94517CF7-FE07-43DC-2991-65332B9373BC}"/>
              </a:ext>
            </a:extLst>
          </p:cNvPr>
          <p:cNvGrpSpPr/>
          <p:nvPr/>
        </p:nvGrpSpPr>
        <p:grpSpPr>
          <a:xfrm>
            <a:off x="-39685" y="0"/>
            <a:ext cx="5001768" cy="6858000"/>
            <a:chOff x="-36826" y="0"/>
            <a:chExt cx="5001768" cy="6858000"/>
          </a:xfrm>
        </p:grpSpPr>
        <p:sp>
          <p:nvSpPr>
            <p:cNvPr id="3" name="Figura a mano libera: forma 2">
              <a:extLst>
                <a:ext uri="{FF2B5EF4-FFF2-40B4-BE49-F238E27FC236}">
                  <a16:creationId xmlns:a16="http://schemas.microsoft.com/office/drawing/2014/main" id="{4D8B4DCA-B2AB-792F-F4AB-9C9CE07BB646}"/>
                </a:ext>
              </a:extLst>
            </p:cNvPr>
            <p:cNvSpPr/>
            <p:nvPr/>
          </p:nvSpPr>
          <p:spPr>
            <a:xfrm>
              <a:off x="-36826" y="0"/>
              <a:ext cx="5001768" cy="6858000"/>
            </a:xfrm>
            <a:custGeom>
              <a:avLst/>
              <a:gdLst>
                <a:gd name="connsiteX0" fmla="*/ 0 w 5001768"/>
                <a:gd name="connsiteY0" fmla="*/ 0 h 6858000"/>
                <a:gd name="connsiteX1" fmla="*/ 4114800 w 5001768"/>
                <a:gd name="connsiteY1" fmla="*/ 0 h 6858000"/>
                <a:gd name="connsiteX2" fmla="*/ 4114800 w 5001768"/>
                <a:gd name="connsiteY2" fmla="*/ 1755648 h 6858000"/>
                <a:gd name="connsiteX3" fmla="*/ 5001768 w 5001768"/>
                <a:gd name="connsiteY3" fmla="*/ 3502125 h 6858000"/>
                <a:gd name="connsiteX4" fmla="*/ 4114800 w 5001768"/>
                <a:gd name="connsiteY4" fmla="*/ 5102352 h 6858000"/>
                <a:gd name="connsiteX5" fmla="*/ 4114800 w 5001768"/>
                <a:gd name="connsiteY5" fmla="*/ 6858000 h 6858000"/>
                <a:gd name="connsiteX6" fmla="*/ 0 w 500176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1768" h="6858000">
                  <a:moveTo>
                    <a:pt x="0" y="0"/>
                  </a:moveTo>
                  <a:lnTo>
                    <a:pt x="4114800" y="0"/>
                  </a:lnTo>
                  <a:lnTo>
                    <a:pt x="4114800" y="1755648"/>
                  </a:lnTo>
                  <a:lnTo>
                    <a:pt x="5001768" y="3502125"/>
                  </a:lnTo>
                  <a:lnTo>
                    <a:pt x="4114800" y="5102352"/>
                  </a:lnTo>
                  <a:lnTo>
                    <a:pt x="4114800" y="6858000"/>
                  </a:lnTo>
                  <a:lnTo>
                    <a:pt x="0" y="6858000"/>
                  </a:lnTo>
                  <a:close/>
                </a:path>
              </a:pathLst>
            </a:custGeom>
            <a:solidFill>
              <a:srgbClr val="8A3643"/>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dirty="0"/>
            </a:p>
          </p:txBody>
        </p:sp>
        <p:sp>
          <p:nvSpPr>
            <p:cNvPr id="8" name="CasellaDiTesto 7">
              <a:extLst>
                <a:ext uri="{FF2B5EF4-FFF2-40B4-BE49-F238E27FC236}">
                  <a16:creationId xmlns:a16="http://schemas.microsoft.com/office/drawing/2014/main" id="{CB389FD2-623C-8C17-120A-C49219FE6F6B}"/>
                </a:ext>
              </a:extLst>
            </p:cNvPr>
            <p:cNvSpPr txBox="1"/>
            <p:nvPr/>
          </p:nvSpPr>
          <p:spPr>
            <a:xfrm>
              <a:off x="942154" y="2114550"/>
              <a:ext cx="2114550" cy="1200329"/>
            </a:xfrm>
            <a:prstGeom prst="rect">
              <a:avLst/>
            </a:prstGeom>
            <a:noFill/>
          </p:spPr>
          <p:txBody>
            <a:bodyPr wrap="square" rtlCol="0">
              <a:spAutoFit/>
            </a:bodyPr>
            <a:lstStyle/>
            <a:p>
              <a:r>
                <a:rPr lang="it-IT" dirty="0">
                  <a:solidFill>
                    <a:srgbClr val="F5FAFE"/>
                  </a:solidFill>
                </a:rPr>
                <a:t>A </a:t>
              </a:r>
              <a:r>
                <a:rPr lang="it-IT" dirty="0" err="1">
                  <a:solidFill>
                    <a:srgbClr val="F5FAFE"/>
                  </a:solidFill>
                </a:rPr>
                <a:t>classification</a:t>
              </a:r>
              <a:r>
                <a:rPr lang="it-IT" dirty="0">
                  <a:solidFill>
                    <a:srgbClr val="F5FAFE"/>
                  </a:solidFill>
                </a:rPr>
                <a:t> model </a:t>
              </a:r>
              <a:r>
                <a:rPr lang="it-IT" dirty="0" err="1">
                  <a:solidFill>
                    <a:srgbClr val="F5FAFE"/>
                  </a:solidFill>
                </a:rPr>
                <a:t>capable</a:t>
              </a:r>
              <a:r>
                <a:rPr lang="it-IT" dirty="0">
                  <a:solidFill>
                    <a:srgbClr val="F5FAFE"/>
                  </a:solidFill>
                </a:rPr>
                <a:t> of </a:t>
              </a:r>
              <a:r>
                <a:rPr lang="it-IT" dirty="0" err="1">
                  <a:solidFill>
                    <a:srgbClr val="F5FAFE"/>
                  </a:solidFill>
                </a:rPr>
                <a:t>recognizing</a:t>
              </a:r>
              <a:r>
                <a:rPr lang="it-IT" dirty="0">
                  <a:solidFill>
                    <a:srgbClr val="F5FAFE"/>
                  </a:solidFill>
                </a:rPr>
                <a:t>  music </a:t>
              </a:r>
              <a:r>
                <a:rPr lang="it-IT" dirty="0" err="1">
                  <a:solidFill>
                    <a:srgbClr val="F5FAFE"/>
                  </a:solidFill>
                </a:rPr>
                <a:t>genres</a:t>
              </a:r>
              <a:r>
                <a:rPr lang="it-IT" dirty="0">
                  <a:solidFill>
                    <a:srgbClr val="F5FAFE"/>
                  </a:solidFill>
                </a:rPr>
                <a:t>.</a:t>
              </a:r>
            </a:p>
          </p:txBody>
        </p:sp>
        <p:sp>
          <p:nvSpPr>
            <p:cNvPr id="5" name="CasellaDiTesto 4">
              <a:extLst>
                <a:ext uri="{FF2B5EF4-FFF2-40B4-BE49-F238E27FC236}">
                  <a16:creationId xmlns:a16="http://schemas.microsoft.com/office/drawing/2014/main" id="{8EC78C94-5062-7215-0AFF-A80493CFB3DF}"/>
                </a:ext>
              </a:extLst>
            </p:cNvPr>
            <p:cNvSpPr txBox="1"/>
            <p:nvPr/>
          </p:nvSpPr>
          <p:spPr>
            <a:xfrm>
              <a:off x="946982" y="840008"/>
              <a:ext cx="2104894" cy="769441"/>
            </a:xfrm>
            <a:prstGeom prst="rect">
              <a:avLst/>
            </a:prstGeom>
            <a:noFill/>
          </p:spPr>
          <p:txBody>
            <a:bodyPr wrap="square" rtlCol="0">
              <a:spAutoFit/>
            </a:bodyPr>
            <a:lstStyle/>
            <a:p>
              <a:r>
                <a:rPr lang="it-IT" sz="4400" dirty="0" err="1">
                  <a:solidFill>
                    <a:srgbClr val="F5FAFE"/>
                  </a:solidFill>
                </a:rPr>
                <a:t>What</a:t>
              </a:r>
              <a:r>
                <a:rPr lang="it-IT" sz="4400" dirty="0">
                  <a:solidFill>
                    <a:srgbClr val="F5FAFE"/>
                  </a:solidFill>
                </a:rPr>
                <a:t>?	</a:t>
              </a:r>
            </a:p>
          </p:txBody>
        </p:sp>
      </p:grpSp>
    </p:spTree>
    <p:extLst>
      <p:ext uri="{BB962C8B-B14F-4D97-AF65-F5344CB8AC3E}">
        <p14:creationId xmlns:p14="http://schemas.microsoft.com/office/powerpoint/2010/main" val="257944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80F7C15-2602-FE21-F327-A32DA93AD796}"/>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0AAD8E61-6BAC-1365-D378-8627CC46EEC8}"/>
              </a:ext>
            </a:extLst>
          </p:cNvPr>
          <p:cNvSpPr txBox="1"/>
          <p:nvPr/>
        </p:nvSpPr>
        <p:spPr>
          <a:xfrm>
            <a:off x="5396930" y="2921168"/>
            <a:ext cx="1398140" cy="1015663"/>
          </a:xfrm>
          <a:prstGeom prst="rect">
            <a:avLst/>
          </a:prstGeom>
          <a:noFill/>
        </p:spPr>
        <p:txBody>
          <a:bodyPr wrap="none" rtlCol="0">
            <a:spAutoFit/>
          </a:bodyPr>
          <a:lstStyle/>
          <a:p>
            <a:r>
              <a:rPr lang="it-IT" sz="6000" dirty="0">
                <a:latin typeface="Agency FB" panose="020B0503020202020204" pitchFamily="34" charset="0"/>
                <a:cs typeface="Aharoni" panose="020F0502020204030204" pitchFamily="2" charset="-79"/>
              </a:rPr>
              <a:t>DATA</a:t>
            </a:r>
          </a:p>
        </p:txBody>
      </p:sp>
      <p:grpSp>
        <p:nvGrpSpPr>
          <p:cNvPr id="6" name="Gruppo 5">
            <a:extLst>
              <a:ext uri="{FF2B5EF4-FFF2-40B4-BE49-F238E27FC236}">
                <a16:creationId xmlns:a16="http://schemas.microsoft.com/office/drawing/2014/main" id="{9B416B43-DBBD-EFC6-9095-0704A4EFDE71}"/>
              </a:ext>
            </a:extLst>
          </p:cNvPr>
          <p:cNvGrpSpPr/>
          <p:nvPr/>
        </p:nvGrpSpPr>
        <p:grpSpPr>
          <a:xfrm>
            <a:off x="-1438276" y="-1900719"/>
            <a:ext cx="2619376" cy="3801437"/>
            <a:chOff x="3476624" y="788933"/>
            <a:chExt cx="2619376" cy="3801437"/>
          </a:xfrm>
        </p:grpSpPr>
        <p:sp>
          <p:nvSpPr>
            <p:cNvPr id="7" name="Figura a mano libera: forma 6">
              <a:extLst>
                <a:ext uri="{FF2B5EF4-FFF2-40B4-BE49-F238E27FC236}">
                  <a16:creationId xmlns:a16="http://schemas.microsoft.com/office/drawing/2014/main" id="{78BC5148-769A-10FF-14BE-E55471995458}"/>
                </a:ext>
              </a:extLst>
            </p:cNvPr>
            <p:cNvSpPr/>
            <p:nvPr/>
          </p:nvSpPr>
          <p:spPr>
            <a:xfrm>
              <a:off x="3476624" y="788933"/>
              <a:ext cx="2619376" cy="3801437"/>
            </a:xfrm>
            <a:custGeom>
              <a:avLst/>
              <a:gdLst>
                <a:gd name="connsiteX0" fmla="*/ 2619375 w 2619376"/>
                <a:gd name="connsiteY0" fmla="*/ 0 h 3801437"/>
                <a:gd name="connsiteX1" fmla="*/ 2619376 w 2619376"/>
                <a:gd name="connsiteY1" fmla="*/ 0 h 3801437"/>
                <a:gd name="connsiteX2" fmla="*/ 284115 w 2619376"/>
                <a:gd name="connsiteY2" fmla="*/ 3801437 h 3801437"/>
                <a:gd name="connsiteX3" fmla="*/ 205843 w 2619376"/>
                <a:gd name="connsiteY3" fmla="*/ 3638954 h 3801437"/>
                <a:gd name="connsiteX4" fmla="*/ 0 w 2619376"/>
                <a:gd name="connsiteY4" fmla="*/ 2619375 h 3801437"/>
                <a:gd name="connsiteX5" fmla="*/ 2619375 w 2619376"/>
                <a:gd name="connsiteY5" fmla="*/ 0 h 380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376" h="3801437">
                  <a:moveTo>
                    <a:pt x="2619375" y="0"/>
                  </a:moveTo>
                  <a:lnTo>
                    <a:pt x="2619376" y="0"/>
                  </a:lnTo>
                  <a:lnTo>
                    <a:pt x="284115" y="3801437"/>
                  </a:lnTo>
                  <a:lnTo>
                    <a:pt x="205843" y="3638954"/>
                  </a:lnTo>
                  <a:cubicBezTo>
                    <a:pt x="73296" y="3325576"/>
                    <a:pt x="0" y="2981035"/>
                    <a:pt x="0" y="2619375"/>
                  </a:cubicBezTo>
                  <a:cubicBezTo>
                    <a:pt x="0" y="1172734"/>
                    <a:pt x="1172734" y="0"/>
                    <a:pt x="2619375" y="0"/>
                  </a:cubicBezTo>
                  <a:close/>
                </a:path>
              </a:pathLst>
            </a:custGeom>
            <a:solidFill>
              <a:srgbClr val="5E0D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p:nvSpPr>
            <p:cNvPr id="8" name="CasellaDiTesto 7">
              <a:extLst>
                <a:ext uri="{FF2B5EF4-FFF2-40B4-BE49-F238E27FC236}">
                  <a16:creationId xmlns:a16="http://schemas.microsoft.com/office/drawing/2014/main" id="{FBAFE35F-3CBB-5D61-9E5B-0C1288F994AB}"/>
                </a:ext>
              </a:extLst>
            </p:cNvPr>
            <p:cNvSpPr txBox="1"/>
            <p:nvPr/>
          </p:nvSpPr>
          <p:spPr>
            <a:xfrm rot="18085517">
              <a:off x="3737707" y="2043689"/>
              <a:ext cx="1398140" cy="369332"/>
            </a:xfrm>
            <a:prstGeom prst="rect">
              <a:avLst/>
            </a:prstGeom>
            <a:noFill/>
          </p:spPr>
          <p:txBody>
            <a:bodyPr wrap="square" rtlCol="0">
              <a:spAutoFit/>
            </a:bodyPr>
            <a:lstStyle/>
            <a:p>
              <a:r>
                <a:rPr lang="it-IT" dirty="0" err="1">
                  <a:solidFill>
                    <a:schemeClr val="bg1"/>
                  </a:solidFill>
                  <a:latin typeface="Aharoni" panose="02010803020104030203" pitchFamily="2" charset="-79"/>
                  <a:cs typeface="Aharoni" panose="02010803020104030203" pitchFamily="2" charset="-79"/>
                </a:rPr>
                <a:t>Retrival</a:t>
              </a:r>
              <a:endParaRPr lang="it-IT" dirty="0">
                <a:solidFill>
                  <a:schemeClr val="bg1"/>
                </a:solidFill>
                <a:latin typeface="Aharoni" panose="02010803020104030203" pitchFamily="2" charset="-79"/>
                <a:cs typeface="Aharoni" panose="02010803020104030203" pitchFamily="2" charset="-79"/>
              </a:endParaRPr>
            </a:p>
          </p:txBody>
        </p:sp>
      </p:grpSp>
      <p:grpSp>
        <p:nvGrpSpPr>
          <p:cNvPr id="9" name="Gruppo 8">
            <a:extLst>
              <a:ext uri="{FF2B5EF4-FFF2-40B4-BE49-F238E27FC236}">
                <a16:creationId xmlns:a16="http://schemas.microsoft.com/office/drawing/2014/main" id="{6A359B01-7BCF-904B-E1F0-C63D8C705F9F}"/>
              </a:ext>
            </a:extLst>
          </p:cNvPr>
          <p:cNvGrpSpPr/>
          <p:nvPr/>
        </p:nvGrpSpPr>
        <p:grpSpPr>
          <a:xfrm>
            <a:off x="11074400" y="-1900719"/>
            <a:ext cx="2619376" cy="3801437"/>
            <a:chOff x="6096000" y="788934"/>
            <a:chExt cx="2619376" cy="3801437"/>
          </a:xfrm>
        </p:grpSpPr>
        <p:sp>
          <p:nvSpPr>
            <p:cNvPr id="10" name="Figura a mano libera: forma 9">
              <a:extLst>
                <a:ext uri="{FF2B5EF4-FFF2-40B4-BE49-F238E27FC236}">
                  <a16:creationId xmlns:a16="http://schemas.microsoft.com/office/drawing/2014/main" id="{7FFDCAC0-599D-EB60-19B2-EE2854B63091}"/>
                </a:ext>
              </a:extLst>
            </p:cNvPr>
            <p:cNvSpPr/>
            <p:nvPr/>
          </p:nvSpPr>
          <p:spPr>
            <a:xfrm>
              <a:off x="6096000" y="788934"/>
              <a:ext cx="2619376" cy="3801437"/>
            </a:xfrm>
            <a:custGeom>
              <a:avLst/>
              <a:gdLst>
                <a:gd name="connsiteX0" fmla="*/ 0 w 2619374"/>
                <a:gd name="connsiteY0" fmla="*/ 0 h 3801437"/>
                <a:gd name="connsiteX1" fmla="*/ 267815 w 2619374"/>
                <a:gd name="connsiteY1" fmla="*/ 13524 h 3801437"/>
                <a:gd name="connsiteX2" fmla="*/ 2619374 w 2619374"/>
                <a:gd name="connsiteY2" fmla="*/ 2619375 h 3801437"/>
                <a:gd name="connsiteX3" fmla="*/ 2413531 w 2619374"/>
                <a:gd name="connsiteY3" fmla="*/ 3638954 h 3801437"/>
                <a:gd name="connsiteX4" fmla="*/ 2335259 w 2619374"/>
                <a:gd name="connsiteY4" fmla="*/ 3801437 h 3801437"/>
                <a:gd name="connsiteX5" fmla="*/ 0 w 2619374"/>
                <a:gd name="connsiteY5" fmla="*/ 0 h 380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374" h="3801437">
                  <a:moveTo>
                    <a:pt x="0" y="0"/>
                  </a:moveTo>
                  <a:lnTo>
                    <a:pt x="267815" y="13524"/>
                  </a:lnTo>
                  <a:cubicBezTo>
                    <a:pt x="1588651" y="147662"/>
                    <a:pt x="2619374" y="1263149"/>
                    <a:pt x="2619374" y="2619375"/>
                  </a:cubicBezTo>
                  <a:cubicBezTo>
                    <a:pt x="2619374" y="2981035"/>
                    <a:pt x="2546078" y="3325576"/>
                    <a:pt x="2413531" y="3638954"/>
                  </a:cubicBezTo>
                  <a:lnTo>
                    <a:pt x="2335259" y="3801437"/>
                  </a:lnTo>
                  <a:lnTo>
                    <a:pt x="0" y="0"/>
                  </a:lnTo>
                  <a:close/>
                </a:path>
              </a:pathLst>
            </a:custGeom>
            <a:solidFill>
              <a:srgbClr val="87132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p:nvSpPr>
            <p:cNvPr id="11" name="CasellaDiTesto 10">
              <a:extLst>
                <a:ext uri="{FF2B5EF4-FFF2-40B4-BE49-F238E27FC236}">
                  <a16:creationId xmlns:a16="http://schemas.microsoft.com/office/drawing/2014/main" id="{9DE6F491-2FAB-138A-453A-A91C3F60308F}"/>
                </a:ext>
              </a:extLst>
            </p:cNvPr>
            <p:cNvSpPr txBox="1"/>
            <p:nvPr/>
          </p:nvSpPr>
          <p:spPr>
            <a:xfrm rot="3413462">
              <a:off x="6637335" y="2178849"/>
              <a:ext cx="1936752" cy="369332"/>
            </a:xfrm>
            <a:prstGeom prst="rect">
              <a:avLst/>
            </a:prstGeom>
            <a:noFill/>
          </p:spPr>
          <p:txBody>
            <a:bodyPr wrap="square" rtlCol="0">
              <a:spAutoFit/>
            </a:bodyPr>
            <a:lstStyle/>
            <a:p>
              <a:r>
                <a:rPr lang="it-IT" dirty="0" err="1">
                  <a:solidFill>
                    <a:schemeClr val="bg1"/>
                  </a:solidFill>
                  <a:latin typeface="Aharoni" panose="02010803020104030203" pitchFamily="2" charset="-79"/>
                  <a:cs typeface="Aharoni" panose="02010803020104030203" pitchFamily="2" charset="-79"/>
                </a:rPr>
                <a:t>Pre</a:t>
              </a:r>
              <a:r>
                <a:rPr lang="it-IT" dirty="0">
                  <a:solidFill>
                    <a:schemeClr val="bg1"/>
                  </a:solidFill>
                  <a:latin typeface="Aharoni" panose="02010803020104030203" pitchFamily="2" charset="-79"/>
                  <a:cs typeface="Aharoni" panose="02010803020104030203" pitchFamily="2" charset="-79"/>
                </a:rPr>
                <a:t>- processing</a:t>
              </a:r>
            </a:p>
          </p:txBody>
        </p:sp>
      </p:grpSp>
      <p:grpSp>
        <p:nvGrpSpPr>
          <p:cNvPr id="12" name="Gruppo 11">
            <a:extLst>
              <a:ext uri="{FF2B5EF4-FFF2-40B4-BE49-F238E27FC236}">
                <a16:creationId xmlns:a16="http://schemas.microsoft.com/office/drawing/2014/main" id="{463C326C-1E5D-6CBC-BD49-A3A24C6E7A07}"/>
              </a:ext>
            </a:extLst>
          </p:cNvPr>
          <p:cNvGrpSpPr/>
          <p:nvPr/>
        </p:nvGrpSpPr>
        <p:grpSpPr>
          <a:xfrm>
            <a:off x="3752850" y="6858000"/>
            <a:ext cx="4686300" cy="1267504"/>
            <a:chOff x="3752850" y="4590370"/>
            <a:chExt cx="4686300" cy="1267504"/>
          </a:xfrm>
        </p:grpSpPr>
        <p:sp>
          <p:nvSpPr>
            <p:cNvPr id="13" name="Figura a mano libera: forma 12">
              <a:extLst>
                <a:ext uri="{FF2B5EF4-FFF2-40B4-BE49-F238E27FC236}">
                  <a16:creationId xmlns:a16="http://schemas.microsoft.com/office/drawing/2014/main" id="{971B5C5D-363A-B3CA-3708-95FF9516772A}"/>
                </a:ext>
              </a:extLst>
            </p:cNvPr>
            <p:cNvSpPr/>
            <p:nvPr/>
          </p:nvSpPr>
          <p:spPr>
            <a:xfrm>
              <a:off x="3752850" y="4590370"/>
              <a:ext cx="4686300" cy="1267504"/>
            </a:xfrm>
            <a:custGeom>
              <a:avLst/>
              <a:gdLst>
                <a:gd name="connsiteX0" fmla="*/ 0 w 4631704"/>
                <a:gd name="connsiteY0" fmla="*/ 0 h 1397025"/>
                <a:gd name="connsiteX1" fmla="*/ 4631704 w 4631704"/>
                <a:gd name="connsiteY1" fmla="*/ 0 h 1397025"/>
                <a:gd name="connsiteX2" fmla="*/ 4619083 w 4631704"/>
                <a:gd name="connsiteY2" fmla="*/ 26200 h 1397025"/>
                <a:gd name="connsiteX3" fmla="*/ 2315852 w 4631704"/>
                <a:gd name="connsiteY3" fmla="*/ 1397025 h 1397025"/>
                <a:gd name="connsiteX4" fmla="*/ 12621 w 4631704"/>
                <a:gd name="connsiteY4" fmla="*/ 26200 h 1397025"/>
                <a:gd name="connsiteX5" fmla="*/ 0 w 4631704"/>
                <a:gd name="connsiteY5" fmla="*/ 0 h 139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1704" h="1397025">
                  <a:moveTo>
                    <a:pt x="0" y="0"/>
                  </a:moveTo>
                  <a:lnTo>
                    <a:pt x="4631704" y="0"/>
                  </a:lnTo>
                  <a:lnTo>
                    <a:pt x="4619083" y="26200"/>
                  </a:lnTo>
                  <a:cubicBezTo>
                    <a:pt x="4175520" y="842725"/>
                    <a:pt x="3310418" y="1397025"/>
                    <a:pt x="2315852" y="1397025"/>
                  </a:cubicBezTo>
                  <a:cubicBezTo>
                    <a:pt x="1321287" y="1397025"/>
                    <a:pt x="456185" y="842725"/>
                    <a:pt x="12621" y="26200"/>
                  </a:cubicBezTo>
                  <a:lnTo>
                    <a:pt x="0" y="0"/>
                  </a:lnTo>
                  <a:close/>
                </a:path>
              </a:pathLst>
            </a:custGeom>
            <a:solidFill>
              <a:srgbClr val="8A36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p:nvSpPr>
            <p:cNvPr id="14" name="CasellaDiTesto 13">
              <a:extLst>
                <a:ext uri="{FF2B5EF4-FFF2-40B4-BE49-F238E27FC236}">
                  <a16:creationId xmlns:a16="http://schemas.microsoft.com/office/drawing/2014/main" id="{FBF031D5-54C2-26F4-BD98-47FF5475C94C}"/>
                </a:ext>
              </a:extLst>
            </p:cNvPr>
            <p:cNvSpPr txBox="1"/>
            <p:nvPr/>
          </p:nvSpPr>
          <p:spPr>
            <a:xfrm>
              <a:off x="5295330" y="4898057"/>
              <a:ext cx="1791270" cy="369332"/>
            </a:xfrm>
            <a:prstGeom prst="rect">
              <a:avLst/>
            </a:prstGeom>
            <a:noFill/>
          </p:spPr>
          <p:txBody>
            <a:bodyPr wrap="square" rtlCol="0">
              <a:spAutoFit/>
            </a:bodyPr>
            <a:lstStyle/>
            <a:p>
              <a:r>
                <a:rPr lang="it-IT" dirty="0" err="1">
                  <a:solidFill>
                    <a:schemeClr val="bg1"/>
                  </a:solidFill>
                  <a:latin typeface="Aharoni" panose="02010803020104030203" pitchFamily="2" charset="-79"/>
                  <a:cs typeface="Aharoni" panose="02010803020104030203" pitchFamily="2" charset="-79"/>
                </a:rPr>
                <a:t>Augmentation</a:t>
              </a:r>
              <a:endParaRPr lang="it-IT" dirty="0">
                <a:solidFill>
                  <a:schemeClr val="bg1"/>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65987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5FB90C8-CF18-884E-0CA6-8500D4B4066F}"/>
            </a:ext>
          </a:extLst>
        </p:cNvPr>
        <p:cNvGrpSpPr/>
        <p:nvPr/>
      </p:nvGrpSpPr>
      <p:grpSpPr>
        <a:xfrm>
          <a:off x="0" y="0"/>
          <a:ext cx="0" cy="0"/>
          <a:chOff x="0" y="0"/>
          <a:chExt cx="0" cy="0"/>
        </a:xfrm>
      </p:grpSpPr>
      <p:sp>
        <p:nvSpPr>
          <p:cNvPr id="25" name="CasellaDiTesto 24">
            <a:extLst>
              <a:ext uri="{FF2B5EF4-FFF2-40B4-BE49-F238E27FC236}">
                <a16:creationId xmlns:a16="http://schemas.microsoft.com/office/drawing/2014/main" id="{1620DD9D-26D6-F543-BE1B-2C7B53A8AEC3}"/>
              </a:ext>
            </a:extLst>
          </p:cNvPr>
          <p:cNvSpPr txBox="1"/>
          <p:nvPr/>
        </p:nvSpPr>
        <p:spPr>
          <a:xfrm>
            <a:off x="5396930" y="2921168"/>
            <a:ext cx="1398140" cy="1015663"/>
          </a:xfrm>
          <a:prstGeom prst="rect">
            <a:avLst/>
          </a:prstGeom>
          <a:noFill/>
        </p:spPr>
        <p:txBody>
          <a:bodyPr wrap="none" rtlCol="0">
            <a:spAutoFit/>
          </a:bodyPr>
          <a:lstStyle/>
          <a:p>
            <a:r>
              <a:rPr lang="it-IT" sz="6000" dirty="0">
                <a:latin typeface="Agency FB" panose="020B0503020202020204" pitchFamily="34" charset="0"/>
                <a:cs typeface="Aharoni" panose="020F0502020204030204" pitchFamily="2" charset="-79"/>
              </a:rPr>
              <a:t>DATA</a:t>
            </a:r>
          </a:p>
        </p:txBody>
      </p:sp>
      <p:grpSp>
        <p:nvGrpSpPr>
          <p:cNvPr id="10" name="Gruppo 9">
            <a:extLst>
              <a:ext uri="{FF2B5EF4-FFF2-40B4-BE49-F238E27FC236}">
                <a16:creationId xmlns:a16="http://schemas.microsoft.com/office/drawing/2014/main" id="{ADAF8A42-2770-37DB-0A14-54FCCEC756D2}"/>
              </a:ext>
            </a:extLst>
          </p:cNvPr>
          <p:cNvGrpSpPr/>
          <p:nvPr/>
        </p:nvGrpSpPr>
        <p:grpSpPr>
          <a:xfrm>
            <a:off x="3476624" y="788933"/>
            <a:ext cx="2619376" cy="3801437"/>
            <a:chOff x="3476624" y="788933"/>
            <a:chExt cx="2619376" cy="3801437"/>
          </a:xfrm>
        </p:grpSpPr>
        <p:sp>
          <p:nvSpPr>
            <p:cNvPr id="23" name="Figura a mano libera: forma 22">
              <a:extLst>
                <a:ext uri="{FF2B5EF4-FFF2-40B4-BE49-F238E27FC236}">
                  <a16:creationId xmlns:a16="http://schemas.microsoft.com/office/drawing/2014/main" id="{9CC68C4E-2AFF-29C8-5655-73FD50C21E25}"/>
                </a:ext>
              </a:extLst>
            </p:cNvPr>
            <p:cNvSpPr/>
            <p:nvPr/>
          </p:nvSpPr>
          <p:spPr>
            <a:xfrm>
              <a:off x="3476624" y="788933"/>
              <a:ext cx="2619376" cy="3801437"/>
            </a:xfrm>
            <a:custGeom>
              <a:avLst/>
              <a:gdLst>
                <a:gd name="connsiteX0" fmla="*/ 2619375 w 2619376"/>
                <a:gd name="connsiteY0" fmla="*/ 0 h 3801437"/>
                <a:gd name="connsiteX1" fmla="*/ 2619376 w 2619376"/>
                <a:gd name="connsiteY1" fmla="*/ 0 h 3801437"/>
                <a:gd name="connsiteX2" fmla="*/ 284115 w 2619376"/>
                <a:gd name="connsiteY2" fmla="*/ 3801437 h 3801437"/>
                <a:gd name="connsiteX3" fmla="*/ 205843 w 2619376"/>
                <a:gd name="connsiteY3" fmla="*/ 3638954 h 3801437"/>
                <a:gd name="connsiteX4" fmla="*/ 0 w 2619376"/>
                <a:gd name="connsiteY4" fmla="*/ 2619375 h 3801437"/>
                <a:gd name="connsiteX5" fmla="*/ 2619375 w 2619376"/>
                <a:gd name="connsiteY5" fmla="*/ 0 h 380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376" h="3801437">
                  <a:moveTo>
                    <a:pt x="2619375" y="0"/>
                  </a:moveTo>
                  <a:lnTo>
                    <a:pt x="2619376" y="0"/>
                  </a:lnTo>
                  <a:lnTo>
                    <a:pt x="284115" y="3801437"/>
                  </a:lnTo>
                  <a:lnTo>
                    <a:pt x="205843" y="3638954"/>
                  </a:lnTo>
                  <a:cubicBezTo>
                    <a:pt x="73296" y="3325576"/>
                    <a:pt x="0" y="2981035"/>
                    <a:pt x="0" y="2619375"/>
                  </a:cubicBezTo>
                  <a:cubicBezTo>
                    <a:pt x="0" y="1172734"/>
                    <a:pt x="1172734" y="0"/>
                    <a:pt x="2619375" y="0"/>
                  </a:cubicBezTo>
                  <a:close/>
                </a:path>
              </a:pathLst>
            </a:custGeom>
            <a:solidFill>
              <a:srgbClr val="5E0D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p:nvSpPr>
            <p:cNvPr id="2" name="CasellaDiTesto 1">
              <a:extLst>
                <a:ext uri="{FF2B5EF4-FFF2-40B4-BE49-F238E27FC236}">
                  <a16:creationId xmlns:a16="http://schemas.microsoft.com/office/drawing/2014/main" id="{42511702-74C7-189A-2C4E-6512AB4C1D8C}"/>
                </a:ext>
              </a:extLst>
            </p:cNvPr>
            <p:cNvSpPr txBox="1"/>
            <p:nvPr/>
          </p:nvSpPr>
          <p:spPr>
            <a:xfrm rot="18085517">
              <a:off x="3737707" y="2043689"/>
              <a:ext cx="1398140" cy="369332"/>
            </a:xfrm>
            <a:prstGeom prst="rect">
              <a:avLst/>
            </a:prstGeom>
            <a:noFill/>
          </p:spPr>
          <p:txBody>
            <a:bodyPr wrap="square" rtlCol="0">
              <a:spAutoFit/>
            </a:bodyPr>
            <a:lstStyle/>
            <a:p>
              <a:r>
                <a:rPr lang="it-IT" dirty="0" err="1">
                  <a:solidFill>
                    <a:schemeClr val="bg1"/>
                  </a:solidFill>
                  <a:latin typeface="Aharoni" panose="02010803020104030203" pitchFamily="2" charset="-79"/>
                  <a:cs typeface="Aharoni" panose="02010803020104030203" pitchFamily="2" charset="-79"/>
                </a:rPr>
                <a:t>Retrival</a:t>
              </a:r>
              <a:endParaRPr lang="it-IT" dirty="0">
                <a:solidFill>
                  <a:schemeClr val="bg1"/>
                </a:solidFill>
                <a:latin typeface="Aharoni" panose="02010803020104030203" pitchFamily="2" charset="-79"/>
                <a:cs typeface="Aharoni" panose="02010803020104030203" pitchFamily="2" charset="-79"/>
              </a:endParaRPr>
            </a:p>
          </p:txBody>
        </p:sp>
      </p:grpSp>
      <p:sp>
        <p:nvSpPr>
          <p:cNvPr id="5" name="CasellaDiTesto 4">
            <a:extLst>
              <a:ext uri="{FF2B5EF4-FFF2-40B4-BE49-F238E27FC236}">
                <a16:creationId xmlns:a16="http://schemas.microsoft.com/office/drawing/2014/main" id="{D82B16E4-75BE-62EF-FD0A-80FB6851D429}"/>
              </a:ext>
            </a:extLst>
          </p:cNvPr>
          <p:cNvSpPr txBox="1"/>
          <p:nvPr/>
        </p:nvSpPr>
        <p:spPr>
          <a:xfrm>
            <a:off x="361322" y="1217463"/>
            <a:ext cx="3140356" cy="1477328"/>
          </a:xfrm>
          <a:prstGeom prst="rect">
            <a:avLst/>
          </a:prstGeom>
          <a:noFill/>
        </p:spPr>
        <p:txBody>
          <a:bodyPr wrap="square" rtlCol="0">
            <a:spAutoFit/>
          </a:bodyPr>
          <a:lstStyle/>
          <a:p>
            <a:r>
              <a:rPr lang="it-IT" dirty="0"/>
              <a:t>The dataset </a:t>
            </a:r>
            <a:r>
              <a:rPr lang="it-IT" dirty="0" err="1"/>
              <a:t>used</a:t>
            </a:r>
            <a:r>
              <a:rPr lang="it-IT" dirty="0"/>
              <a:t> </a:t>
            </a:r>
            <a:r>
              <a:rPr lang="it-IT" dirty="0" err="1"/>
              <a:t>is</a:t>
            </a:r>
            <a:r>
              <a:rPr lang="it-IT" dirty="0"/>
              <a:t> </a:t>
            </a:r>
            <a:r>
              <a:rPr lang="it-IT" dirty="0" err="1"/>
              <a:t>available</a:t>
            </a:r>
            <a:r>
              <a:rPr lang="it-IT" dirty="0"/>
              <a:t> on </a:t>
            </a:r>
            <a:r>
              <a:rPr lang="it-IT" dirty="0" err="1"/>
              <a:t>kaggle</a:t>
            </a:r>
            <a:r>
              <a:rPr lang="it-IT" dirty="0"/>
              <a:t> </a:t>
            </a:r>
            <a:r>
              <a:rPr lang="it-IT" dirty="0" err="1"/>
              <a:t>at</a:t>
            </a:r>
            <a:r>
              <a:rPr lang="it-IT" dirty="0"/>
              <a:t> </a:t>
            </a:r>
            <a:r>
              <a:rPr lang="en-US" b="1" dirty="0">
                <a:solidFill>
                  <a:srgbClr val="000000"/>
                </a:solidFill>
                <a:ea typeface="Telegraf Bold"/>
                <a:cs typeface="Telegraf Bold"/>
                <a:sym typeface="Telegraf Bold"/>
              </a:rPr>
              <a:t>GTZAN Dataset</a:t>
            </a:r>
            <a:r>
              <a:rPr lang="en-US" b="1" dirty="0">
                <a:solidFill>
                  <a:srgbClr val="000000"/>
                </a:solidFill>
                <a:ea typeface="Telegraf Bold"/>
                <a:cs typeface="Telegraf Bold"/>
                <a:sym typeface="Telegraf"/>
              </a:rPr>
              <a:t>.</a:t>
            </a:r>
            <a:r>
              <a:rPr lang="en-US" dirty="0">
                <a:solidFill>
                  <a:srgbClr val="000000"/>
                </a:solidFill>
                <a:ea typeface="Telegraf"/>
                <a:cs typeface="Telegraf"/>
                <a:sym typeface="Telegraf"/>
              </a:rPr>
              <a:t> It is collection of 10 genres with 100 audio files each, all having a length of 30 seconds</a:t>
            </a:r>
            <a:r>
              <a:rPr lang="it-IT" dirty="0"/>
              <a:t> </a:t>
            </a:r>
          </a:p>
        </p:txBody>
      </p:sp>
      <p:sp>
        <p:nvSpPr>
          <p:cNvPr id="7" name="CasellaDiTesto 6">
            <a:extLst>
              <a:ext uri="{FF2B5EF4-FFF2-40B4-BE49-F238E27FC236}">
                <a16:creationId xmlns:a16="http://schemas.microsoft.com/office/drawing/2014/main" id="{1832369B-721F-FB93-9906-299CE679B926}"/>
              </a:ext>
            </a:extLst>
          </p:cNvPr>
          <p:cNvSpPr txBox="1"/>
          <p:nvPr/>
        </p:nvSpPr>
        <p:spPr>
          <a:xfrm>
            <a:off x="8416352" y="712836"/>
            <a:ext cx="3371849" cy="1477328"/>
          </a:xfrm>
          <a:prstGeom prst="rect">
            <a:avLst/>
          </a:prstGeom>
          <a:noFill/>
        </p:spPr>
        <p:txBody>
          <a:bodyPr wrap="square" rtlCol="0">
            <a:spAutoFit/>
          </a:bodyPr>
          <a:lstStyle/>
          <a:p>
            <a:r>
              <a:rPr lang="en-US" dirty="0">
                <a:solidFill>
                  <a:srgbClr val="1B1B19"/>
                </a:solidFill>
                <a:latin typeface="Telegraf"/>
                <a:ea typeface="Telegraf"/>
                <a:cs typeface="Telegraf"/>
                <a:sym typeface="Telegraf"/>
              </a:rPr>
              <a:t>Random split of the dataset into separate training and test sets to properly evaluate the model’s ability to generalize to unseen audio samples</a:t>
            </a:r>
            <a:endParaRPr lang="it-IT" dirty="0"/>
          </a:p>
        </p:txBody>
      </p:sp>
      <p:grpSp>
        <p:nvGrpSpPr>
          <p:cNvPr id="12" name="Gruppo 11">
            <a:extLst>
              <a:ext uri="{FF2B5EF4-FFF2-40B4-BE49-F238E27FC236}">
                <a16:creationId xmlns:a16="http://schemas.microsoft.com/office/drawing/2014/main" id="{479001D0-1CA8-5957-24B9-BE943E5DA84D}"/>
              </a:ext>
            </a:extLst>
          </p:cNvPr>
          <p:cNvGrpSpPr/>
          <p:nvPr/>
        </p:nvGrpSpPr>
        <p:grpSpPr>
          <a:xfrm>
            <a:off x="3752850" y="4590370"/>
            <a:ext cx="4686300" cy="1267504"/>
            <a:chOff x="3752850" y="4590370"/>
            <a:chExt cx="4686300" cy="1267504"/>
          </a:xfrm>
        </p:grpSpPr>
        <p:sp>
          <p:nvSpPr>
            <p:cNvPr id="19" name="Figura a mano libera: forma 18">
              <a:extLst>
                <a:ext uri="{FF2B5EF4-FFF2-40B4-BE49-F238E27FC236}">
                  <a16:creationId xmlns:a16="http://schemas.microsoft.com/office/drawing/2014/main" id="{CDCE35F4-BC81-DE9A-8BD2-66D4BD2B0901}"/>
                </a:ext>
              </a:extLst>
            </p:cNvPr>
            <p:cNvSpPr/>
            <p:nvPr/>
          </p:nvSpPr>
          <p:spPr>
            <a:xfrm>
              <a:off x="3752850" y="4590370"/>
              <a:ext cx="4686300" cy="1267504"/>
            </a:xfrm>
            <a:custGeom>
              <a:avLst/>
              <a:gdLst>
                <a:gd name="connsiteX0" fmla="*/ 0 w 4631704"/>
                <a:gd name="connsiteY0" fmla="*/ 0 h 1397025"/>
                <a:gd name="connsiteX1" fmla="*/ 4631704 w 4631704"/>
                <a:gd name="connsiteY1" fmla="*/ 0 h 1397025"/>
                <a:gd name="connsiteX2" fmla="*/ 4619083 w 4631704"/>
                <a:gd name="connsiteY2" fmla="*/ 26200 h 1397025"/>
                <a:gd name="connsiteX3" fmla="*/ 2315852 w 4631704"/>
                <a:gd name="connsiteY3" fmla="*/ 1397025 h 1397025"/>
                <a:gd name="connsiteX4" fmla="*/ 12621 w 4631704"/>
                <a:gd name="connsiteY4" fmla="*/ 26200 h 1397025"/>
                <a:gd name="connsiteX5" fmla="*/ 0 w 4631704"/>
                <a:gd name="connsiteY5" fmla="*/ 0 h 139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1704" h="1397025">
                  <a:moveTo>
                    <a:pt x="0" y="0"/>
                  </a:moveTo>
                  <a:lnTo>
                    <a:pt x="4631704" y="0"/>
                  </a:lnTo>
                  <a:lnTo>
                    <a:pt x="4619083" y="26200"/>
                  </a:lnTo>
                  <a:cubicBezTo>
                    <a:pt x="4175520" y="842725"/>
                    <a:pt x="3310418" y="1397025"/>
                    <a:pt x="2315852" y="1397025"/>
                  </a:cubicBezTo>
                  <a:cubicBezTo>
                    <a:pt x="1321287" y="1397025"/>
                    <a:pt x="456185" y="842725"/>
                    <a:pt x="12621" y="26200"/>
                  </a:cubicBezTo>
                  <a:lnTo>
                    <a:pt x="0" y="0"/>
                  </a:lnTo>
                  <a:close/>
                </a:path>
              </a:pathLst>
            </a:custGeom>
            <a:solidFill>
              <a:srgbClr val="8A36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p:nvSpPr>
            <p:cNvPr id="8" name="CasellaDiTesto 7">
              <a:extLst>
                <a:ext uri="{FF2B5EF4-FFF2-40B4-BE49-F238E27FC236}">
                  <a16:creationId xmlns:a16="http://schemas.microsoft.com/office/drawing/2014/main" id="{EACFFCFF-4B0C-3477-F59B-65470FBACECC}"/>
                </a:ext>
              </a:extLst>
            </p:cNvPr>
            <p:cNvSpPr txBox="1"/>
            <p:nvPr/>
          </p:nvSpPr>
          <p:spPr>
            <a:xfrm>
              <a:off x="5295330" y="4898057"/>
              <a:ext cx="1791270" cy="369332"/>
            </a:xfrm>
            <a:prstGeom prst="rect">
              <a:avLst/>
            </a:prstGeom>
            <a:noFill/>
          </p:spPr>
          <p:txBody>
            <a:bodyPr wrap="square" rtlCol="0">
              <a:spAutoFit/>
            </a:bodyPr>
            <a:lstStyle/>
            <a:p>
              <a:r>
                <a:rPr lang="it-IT" dirty="0" err="1">
                  <a:solidFill>
                    <a:schemeClr val="bg1"/>
                  </a:solidFill>
                  <a:latin typeface="Aharoni" panose="02010803020104030203" pitchFamily="2" charset="-79"/>
                  <a:cs typeface="Aharoni" panose="02010803020104030203" pitchFamily="2" charset="-79"/>
                </a:rPr>
                <a:t>Augmentation</a:t>
              </a:r>
              <a:endParaRPr lang="it-IT" dirty="0">
                <a:solidFill>
                  <a:schemeClr val="bg1"/>
                </a:solidFill>
                <a:latin typeface="Aharoni" panose="02010803020104030203" pitchFamily="2" charset="-79"/>
                <a:cs typeface="Aharoni" panose="02010803020104030203" pitchFamily="2" charset="-79"/>
              </a:endParaRPr>
            </a:p>
          </p:txBody>
        </p:sp>
      </p:grpSp>
      <p:sp>
        <p:nvSpPr>
          <p:cNvPr id="6" name="CasellaDiTesto 5">
            <a:extLst>
              <a:ext uri="{FF2B5EF4-FFF2-40B4-BE49-F238E27FC236}">
                <a16:creationId xmlns:a16="http://schemas.microsoft.com/office/drawing/2014/main" id="{1A5282E3-36AC-815D-53EE-17547B3D6AD9}"/>
              </a:ext>
            </a:extLst>
          </p:cNvPr>
          <p:cNvSpPr txBox="1"/>
          <p:nvPr/>
        </p:nvSpPr>
        <p:spPr>
          <a:xfrm>
            <a:off x="8289353" y="4893626"/>
            <a:ext cx="3574473" cy="1815882"/>
          </a:xfrm>
          <a:prstGeom prst="rect">
            <a:avLst/>
          </a:prstGeom>
          <a:noFill/>
        </p:spPr>
        <p:txBody>
          <a:bodyPr wrap="square" rtlCol="0">
            <a:spAutoFit/>
          </a:bodyPr>
          <a:lstStyle/>
          <a:p>
            <a:r>
              <a:rPr lang="en-US" sz="1400" dirty="0">
                <a:solidFill>
                  <a:srgbClr val="000000"/>
                </a:solidFill>
                <a:ea typeface="Telegraf"/>
                <a:cs typeface="Telegraf"/>
                <a:sym typeface="Telegraf"/>
              </a:rPr>
              <a:t>Each lengthy audio track of 30 seconds was split into multiple shorter segments (3, 5, 10 seconds), in order to increase the total amount of data, creating separate datasets. Each resulting segment was then converted into a </a:t>
            </a:r>
            <a:r>
              <a:rPr lang="en-US" sz="1400" b="1" dirty="0">
                <a:solidFill>
                  <a:srgbClr val="000000"/>
                </a:solidFill>
                <a:ea typeface="Telegraf Bold"/>
                <a:cs typeface="Telegraf Bold"/>
                <a:sym typeface="Telegraf Bold"/>
              </a:rPr>
              <a:t>spectrogram</a:t>
            </a:r>
            <a:r>
              <a:rPr lang="en-US" sz="1400" dirty="0">
                <a:solidFill>
                  <a:srgbClr val="000000"/>
                </a:solidFill>
                <a:ea typeface="Telegraf"/>
                <a:cs typeface="Telegraf"/>
                <a:sym typeface="Telegraf"/>
              </a:rPr>
              <a:t>, transforming the raw audio into a time-frequency image suitable for the neural network</a:t>
            </a:r>
            <a:endParaRPr lang="it-IT" sz="1400" dirty="0"/>
          </a:p>
        </p:txBody>
      </p:sp>
      <p:grpSp>
        <p:nvGrpSpPr>
          <p:cNvPr id="11" name="Gruppo 10">
            <a:extLst>
              <a:ext uri="{FF2B5EF4-FFF2-40B4-BE49-F238E27FC236}">
                <a16:creationId xmlns:a16="http://schemas.microsoft.com/office/drawing/2014/main" id="{6D0DAEA1-D9A2-D594-9D90-495338C6ACE8}"/>
              </a:ext>
            </a:extLst>
          </p:cNvPr>
          <p:cNvGrpSpPr/>
          <p:nvPr/>
        </p:nvGrpSpPr>
        <p:grpSpPr>
          <a:xfrm>
            <a:off x="6096000" y="788934"/>
            <a:ext cx="2619376" cy="3801437"/>
            <a:chOff x="6096000" y="788934"/>
            <a:chExt cx="2619376" cy="3801437"/>
          </a:xfrm>
        </p:grpSpPr>
        <p:sp>
          <p:nvSpPr>
            <p:cNvPr id="22" name="Figura a mano libera: forma 21">
              <a:extLst>
                <a:ext uri="{FF2B5EF4-FFF2-40B4-BE49-F238E27FC236}">
                  <a16:creationId xmlns:a16="http://schemas.microsoft.com/office/drawing/2014/main" id="{C94DB341-4681-1018-471F-A7DA79735DD8}"/>
                </a:ext>
              </a:extLst>
            </p:cNvPr>
            <p:cNvSpPr/>
            <p:nvPr/>
          </p:nvSpPr>
          <p:spPr>
            <a:xfrm>
              <a:off x="6096000" y="788934"/>
              <a:ext cx="2619376" cy="3801437"/>
            </a:xfrm>
            <a:custGeom>
              <a:avLst/>
              <a:gdLst>
                <a:gd name="connsiteX0" fmla="*/ 0 w 2619374"/>
                <a:gd name="connsiteY0" fmla="*/ 0 h 3801437"/>
                <a:gd name="connsiteX1" fmla="*/ 267815 w 2619374"/>
                <a:gd name="connsiteY1" fmla="*/ 13524 h 3801437"/>
                <a:gd name="connsiteX2" fmla="*/ 2619374 w 2619374"/>
                <a:gd name="connsiteY2" fmla="*/ 2619375 h 3801437"/>
                <a:gd name="connsiteX3" fmla="*/ 2413531 w 2619374"/>
                <a:gd name="connsiteY3" fmla="*/ 3638954 h 3801437"/>
                <a:gd name="connsiteX4" fmla="*/ 2335259 w 2619374"/>
                <a:gd name="connsiteY4" fmla="*/ 3801437 h 3801437"/>
                <a:gd name="connsiteX5" fmla="*/ 0 w 2619374"/>
                <a:gd name="connsiteY5" fmla="*/ 0 h 380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374" h="3801437">
                  <a:moveTo>
                    <a:pt x="0" y="0"/>
                  </a:moveTo>
                  <a:lnTo>
                    <a:pt x="267815" y="13524"/>
                  </a:lnTo>
                  <a:cubicBezTo>
                    <a:pt x="1588651" y="147662"/>
                    <a:pt x="2619374" y="1263149"/>
                    <a:pt x="2619374" y="2619375"/>
                  </a:cubicBezTo>
                  <a:cubicBezTo>
                    <a:pt x="2619374" y="2981035"/>
                    <a:pt x="2546078" y="3325576"/>
                    <a:pt x="2413531" y="3638954"/>
                  </a:cubicBezTo>
                  <a:lnTo>
                    <a:pt x="2335259" y="3801437"/>
                  </a:lnTo>
                  <a:lnTo>
                    <a:pt x="0" y="0"/>
                  </a:lnTo>
                  <a:close/>
                </a:path>
              </a:pathLst>
            </a:custGeom>
            <a:solidFill>
              <a:srgbClr val="87132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p:nvSpPr>
            <p:cNvPr id="9" name="CasellaDiTesto 8">
              <a:extLst>
                <a:ext uri="{FF2B5EF4-FFF2-40B4-BE49-F238E27FC236}">
                  <a16:creationId xmlns:a16="http://schemas.microsoft.com/office/drawing/2014/main" id="{91C4DCB8-1AC9-9FC2-2FD9-466A236A84BF}"/>
                </a:ext>
              </a:extLst>
            </p:cNvPr>
            <p:cNvSpPr txBox="1"/>
            <p:nvPr/>
          </p:nvSpPr>
          <p:spPr>
            <a:xfrm rot="3413462">
              <a:off x="6637335" y="2178849"/>
              <a:ext cx="1936752" cy="369332"/>
            </a:xfrm>
            <a:prstGeom prst="rect">
              <a:avLst/>
            </a:prstGeom>
            <a:noFill/>
          </p:spPr>
          <p:txBody>
            <a:bodyPr wrap="square" rtlCol="0">
              <a:spAutoFit/>
            </a:bodyPr>
            <a:lstStyle/>
            <a:p>
              <a:r>
                <a:rPr lang="it-IT" dirty="0" err="1">
                  <a:solidFill>
                    <a:schemeClr val="bg1"/>
                  </a:solidFill>
                  <a:latin typeface="Aharoni" panose="02010803020104030203" pitchFamily="2" charset="-79"/>
                  <a:cs typeface="Aharoni" panose="02010803020104030203" pitchFamily="2" charset="-79"/>
                </a:rPr>
                <a:t>Pre</a:t>
              </a:r>
              <a:r>
                <a:rPr lang="it-IT" dirty="0">
                  <a:solidFill>
                    <a:schemeClr val="bg1"/>
                  </a:solidFill>
                  <a:latin typeface="Aharoni" panose="02010803020104030203" pitchFamily="2" charset="-79"/>
                  <a:cs typeface="Aharoni" panose="02010803020104030203" pitchFamily="2" charset="-79"/>
                </a:rPr>
                <a:t>- processing</a:t>
              </a:r>
            </a:p>
          </p:txBody>
        </p:sp>
      </p:grpSp>
    </p:spTree>
    <p:extLst>
      <p:ext uri="{BB962C8B-B14F-4D97-AF65-F5344CB8AC3E}">
        <p14:creationId xmlns:p14="http://schemas.microsoft.com/office/powerpoint/2010/main" val="344082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3"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0-#ppt_h/2"/>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E0D19"/>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15E2095E-4CE6-E13D-98C1-F1DE4AF38EEB}"/>
              </a:ext>
            </a:extLst>
          </p:cNvPr>
          <p:cNvSpPr/>
          <p:nvPr/>
        </p:nvSpPr>
        <p:spPr>
          <a:xfrm rot="10800000" flipH="1">
            <a:off x="152400" y="2088118"/>
            <a:ext cx="14560176" cy="8032764"/>
          </a:xfrm>
          <a:custGeom>
            <a:avLst/>
            <a:gdLst/>
            <a:ahLst/>
            <a:cxnLst/>
            <a:rect l="l" t="t" r="r" b="b"/>
            <a:pathLst>
              <a:path w="8848833" h="11878257">
                <a:moveTo>
                  <a:pt x="8848833" y="0"/>
                </a:moveTo>
                <a:lnTo>
                  <a:pt x="0" y="0"/>
                </a:lnTo>
                <a:lnTo>
                  <a:pt x="0" y="11878257"/>
                </a:lnTo>
                <a:lnTo>
                  <a:pt x="8848833" y="11878257"/>
                </a:lnTo>
                <a:lnTo>
                  <a:pt x="88488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it-IT" sz="1200">
              <a:solidFill>
                <a:prstClr val="black"/>
              </a:solidFill>
              <a:latin typeface="Calibri"/>
            </a:endParaRPr>
          </a:p>
        </p:txBody>
      </p:sp>
      <p:sp>
        <p:nvSpPr>
          <p:cNvPr id="6" name="Freeform 6"/>
          <p:cNvSpPr/>
          <p:nvPr/>
        </p:nvSpPr>
        <p:spPr>
          <a:xfrm rot="10800000" flipH="1">
            <a:off x="9289143" y="-1765425"/>
            <a:ext cx="14560176" cy="8032764"/>
          </a:xfrm>
          <a:custGeom>
            <a:avLst/>
            <a:gdLst/>
            <a:ahLst/>
            <a:cxnLst/>
            <a:rect l="l" t="t" r="r" b="b"/>
            <a:pathLst>
              <a:path w="8848833" h="11878257">
                <a:moveTo>
                  <a:pt x="8848833" y="0"/>
                </a:moveTo>
                <a:lnTo>
                  <a:pt x="0" y="0"/>
                </a:lnTo>
                <a:lnTo>
                  <a:pt x="0" y="11878257"/>
                </a:lnTo>
                <a:lnTo>
                  <a:pt x="8848833" y="11878257"/>
                </a:lnTo>
                <a:lnTo>
                  <a:pt x="88488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it-IT" sz="1200">
              <a:solidFill>
                <a:prstClr val="black"/>
              </a:solidFill>
              <a:latin typeface="Calibri"/>
            </a:endParaRPr>
          </a:p>
        </p:txBody>
      </p:sp>
      <p:grpSp>
        <p:nvGrpSpPr>
          <p:cNvPr id="2" name="Group 2"/>
          <p:cNvGrpSpPr/>
          <p:nvPr/>
        </p:nvGrpSpPr>
        <p:grpSpPr>
          <a:xfrm>
            <a:off x="337457" y="1245912"/>
            <a:ext cx="5014733" cy="1169424"/>
            <a:chOff x="-783772" y="255592"/>
            <a:chExt cx="10029467" cy="2338848"/>
          </a:xfrm>
        </p:grpSpPr>
        <p:sp>
          <p:nvSpPr>
            <p:cNvPr id="3" name="TextBox 3"/>
            <p:cNvSpPr txBox="1"/>
            <p:nvPr/>
          </p:nvSpPr>
          <p:spPr>
            <a:xfrm>
              <a:off x="-205398" y="255592"/>
              <a:ext cx="9451093" cy="689806"/>
            </a:xfrm>
            <a:prstGeom prst="rect">
              <a:avLst/>
            </a:prstGeom>
          </p:spPr>
          <p:txBody>
            <a:bodyPr lIns="0" tIns="0" rIns="0" bIns="0" rtlCol="0" anchor="t">
              <a:spAutoFit/>
            </a:bodyPr>
            <a:lstStyle/>
            <a:p>
              <a:pPr defTabSz="609630">
                <a:lnSpc>
                  <a:spcPts val="2987"/>
                </a:lnSpc>
              </a:pPr>
              <a:r>
                <a:rPr lang="en-US" sz="2133" b="1" dirty="0">
                  <a:solidFill>
                    <a:schemeClr val="bg1"/>
                  </a:solidFill>
                  <a:latin typeface="Agency FB" panose="020B0503020202020204" pitchFamily="34" charset="0"/>
                  <a:ea typeface="Telegraf Bold"/>
                  <a:cs typeface="Telegraf Bold"/>
                  <a:sym typeface="Telegraf Bold"/>
                </a:rPr>
                <a:t>CNN and ResNet18 separately</a:t>
              </a:r>
            </a:p>
          </p:txBody>
        </p:sp>
        <p:sp>
          <p:nvSpPr>
            <p:cNvPr id="4" name="TextBox 4"/>
            <p:cNvSpPr txBox="1"/>
            <p:nvPr/>
          </p:nvSpPr>
          <p:spPr>
            <a:xfrm>
              <a:off x="-783772" y="945398"/>
              <a:ext cx="9451093" cy="1649042"/>
            </a:xfrm>
            <a:prstGeom prst="rect">
              <a:avLst/>
            </a:prstGeom>
          </p:spPr>
          <p:txBody>
            <a:bodyPr lIns="0" tIns="0" rIns="0" bIns="0" rtlCol="0" anchor="t">
              <a:spAutoFit/>
            </a:bodyPr>
            <a:lstStyle/>
            <a:p>
              <a:pPr marL="359851" lvl="1" indent="-179926" defTabSz="609630">
                <a:lnSpc>
                  <a:spcPts val="2166"/>
                </a:lnSpc>
                <a:buFont typeface="Arial"/>
                <a:buChar char="•"/>
              </a:pPr>
              <a:r>
                <a:rPr lang="en-US" sz="1666" dirty="0">
                  <a:solidFill>
                    <a:srgbClr val="F4F4F4"/>
                  </a:solidFill>
                  <a:latin typeface="Telegraf"/>
                  <a:ea typeface="Telegraf"/>
                  <a:cs typeface="Telegraf"/>
                  <a:sym typeface="Telegraf"/>
                </a:rPr>
                <a:t>Image size: 128</a:t>
              </a:r>
            </a:p>
            <a:p>
              <a:pPr marL="359851" lvl="1" indent="-179926" defTabSz="609630">
                <a:lnSpc>
                  <a:spcPts val="2166"/>
                </a:lnSpc>
                <a:buFont typeface="Arial"/>
                <a:buChar char="•"/>
              </a:pPr>
              <a:r>
                <a:rPr lang="en-US" sz="1666" dirty="0">
                  <a:solidFill>
                    <a:srgbClr val="F4F4F4"/>
                  </a:solidFill>
                  <a:latin typeface="Telegraf"/>
                  <a:ea typeface="Telegraf"/>
                  <a:cs typeface="Telegraf"/>
                  <a:sym typeface="Telegraf"/>
                </a:rPr>
                <a:t>Layers: 6 (CNN),  18 (</a:t>
              </a:r>
              <a:r>
                <a:rPr lang="en-US" sz="1666" dirty="0" err="1">
                  <a:solidFill>
                    <a:srgbClr val="F4F4F4"/>
                  </a:solidFill>
                  <a:latin typeface="Telegraf"/>
                  <a:ea typeface="Telegraf"/>
                  <a:cs typeface="Telegraf"/>
                  <a:sym typeface="Telegraf"/>
                </a:rPr>
                <a:t>ResNet</a:t>
              </a:r>
              <a:r>
                <a:rPr lang="en-US" sz="1666" dirty="0">
                  <a:solidFill>
                    <a:srgbClr val="F4F4F4"/>
                  </a:solidFill>
                  <a:latin typeface="Telegraf"/>
                  <a:ea typeface="Telegraf"/>
                  <a:cs typeface="Telegraf"/>
                  <a:sym typeface="Telegraf"/>
                </a:rPr>
                <a:t>)</a:t>
              </a:r>
            </a:p>
            <a:p>
              <a:pPr marL="359851" lvl="1" indent="-179926" defTabSz="609630">
                <a:lnSpc>
                  <a:spcPts val="2166"/>
                </a:lnSpc>
                <a:buFont typeface="Arial"/>
                <a:buChar char="•"/>
              </a:pPr>
              <a:r>
                <a:rPr lang="en-US" sz="1666" dirty="0">
                  <a:solidFill>
                    <a:srgbClr val="F4F4F4"/>
                  </a:solidFill>
                  <a:latin typeface="Telegraf"/>
                  <a:ea typeface="Telegraf"/>
                  <a:cs typeface="Telegraf"/>
                  <a:sym typeface="Telegraf"/>
                </a:rPr>
                <a:t>Epochs: 20</a:t>
              </a:r>
            </a:p>
          </p:txBody>
        </p:sp>
      </p:grpSp>
      <p:sp>
        <p:nvSpPr>
          <p:cNvPr id="8" name="TextBox 8"/>
          <p:cNvSpPr txBox="1"/>
          <p:nvPr/>
        </p:nvSpPr>
        <p:spPr>
          <a:xfrm>
            <a:off x="3390900" y="349251"/>
            <a:ext cx="5410200" cy="641201"/>
          </a:xfrm>
          <a:prstGeom prst="rect">
            <a:avLst/>
          </a:prstGeom>
        </p:spPr>
        <p:txBody>
          <a:bodyPr lIns="0" tIns="0" rIns="0" bIns="0" rtlCol="0" anchor="t">
            <a:spAutoFit/>
          </a:bodyPr>
          <a:lstStyle/>
          <a:p>
            <a:pPr algn="ctr" defTabSz="609630">
              <a:lnSpc>
                <a:spcPts val="5000"/>
              </a:lnSpc>
            </a:pPr>
            <a:r>
              <a:rPr lang="en-US" sz="6000" dirty="0">
                <a:solidFill>
                  <a:srgbClr val="F4F4F4"/>
                </a:solidFill>
                <a:latin typeface="Agency FB" panose="020B0503020202020204" pitchFamily="34" charset="0"/>
                <a:ea typeface="Telegraf"/>
                <a:cs typeface="Telegraf"/>
                <a:sym typeface="Telegraf"/>
              </a:rPr>
              <a:t>Models (1/2)</a:t>
            </a:r>
          </a:p>
        </p:txBody>
      </p:sp>
      <p:sp>
        <p:nvSpPr>
          <p:cNvPr id="9" name="TextBox 9"/>
          <p:cNvSpPr txBox="1"/>
          <p:nvPr/>
        </p:nvSpPr>
        <p:spPr>
          <a:xfrm>
            <a:off x="626644" y="2760239"/>
            <a:ext cx="4725546" cy="1106650"/>
          </a:xfrm>
          <a:prstGeom prst="rect">
            <a:avLst/>
          </a:prstGeom>
        </p:spPr>
        <p:txBody>
          <a:bodyPr lIns="0" tIns="0" rIns="0" bIns="0" rtlCol="0" anchor="t">
            <a:spAutoFit/>
          </a:bodyPr>
          <a:lstStyle/>
          <a:p>
            <a:pPr algn="just" defTabSz="609630">
              <a:lnSpc>
                <a:spcPts val="2166"/>
              </a:lnSpc>
              <a:spcBef>
                <a:spcPct val="0"/>
              </a:spcBef>
            </a:pPr>
            <a:r>
              <a:rPr lang="en-US" sz="1666" dirty="0">
                <a:solidFill>
                  <a:srgbClr val="FFFFFF"/>
                </a:solidFill>
                <a:latin typeface="Telegraf"/>
                <a:ea typeface="Telegraf"/>
                <a:cs typeface="Telegraf"/>
                <a:sym typeface="Telegraf"/>
              </a:rPr>
              <a:t>ResNet18 yielded the best results in terms of evaluation metrics, leveraging the vast visual knowledge acquired on ImageNet to ensure optimal generalization. </a:t>
            </a:r>
          </a:p>
        </p:txBody>
      </p:sp>
      <p:pic>
        <p:nvPicPr>
          <p:cNvPr id="10" name="Immagine 9" descr="Immagine che contiene testo, diagramma, linea, Diagramma&#10;&#10;Il contenuto generato dall'IA potrebbe non essere corretto.">
            <a:extLst>
              <a:ext uri="{FF2B5EF4-FFF2-40B4-BE49-F238E27FC236}">
                <a16:creationId xmlns:a16="http://schemas.microsoft.com/office/drawing/2014/main" id="{168F6EEE-03D0-6D83-C32B-8715750A2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4713" y="1804445"/>
            <a:ext cx="6295988" cy="3672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AutoShape 2"/>
          <p:cNvSpPr/>
          <p:nvPr/>
        </p:nvSpPr>
        <p:spPr>
          <a:xfrm>
            <a:off x="685802" y="1232869"/>
            <a:ext cx="10820400" cy="3175"/>
          </a:xfrm>
          <a:prstGeom prst="line">
            <a:avLst/>
          </a:prstGeom>
          <a:ln w="9525" cap="flat">
            <a:solidFill>
              <a:srgbClr val="1B1B19"/>
            </a:solidFill>
            <a:prstDash val="solid"/>
            <a:headEnd type="none" w="sm" len="sm"/>
            <a:tailEnd type="none" w="sm" len="sm"/>
          </a:ln>
        </p:spPr>
        <p:txBody>
          <a:bodyPr/>
          <a:lstStyle/>
          <a:p>
            <a:pPr defTabSz="609630"/>
            <a:endParaRPr lang="it-IT" sz="1200">
              <a:solidFill>
                <a:prstClr val="black"/>
              </a:solidFill>
              <a:latin typeface="Calibri"/>
            </a:endParaRPr>
          </a:p>
        </p:txBody>
      </p:sp>
      <p:sp>
        <p:nvSpPr>
          <p:cNvPr id="23" name="TextBox 23"/>
          <p:cNvSpPr txBox="1"/>
          <p:nvPr/>
        </p:nvSpPr>
        <p:spPr>
          <a:xfrm>
            <a:off x="685803" y="1487927"/>
            <a:ext cx="5181715" cy="824521"/>
          </a:xfrm>
          <a:prstGeom prst="rect">
            <a:avLst/>
          </a:prstGeom>
        </p:spPr>
        <p:txBody>
          <a:bodyPr lIns="0" tIns="0" rIns="0" bIns="0" rtlCol="0" anchor="t">
            <a:spAutoFit/>
          </a:bodyPr>
          <a:lstStyle/>
          <a:p>
            <a:pPr marL="359851" lvl="1" indent="-179926" algn="just" defTabSz="609630">
              <a:lnSpc>
                <a:spcPts val="2166"/>
              </a:lnSpc>
              <a:buFont typeface="Arial"/>
              <a:buChar char="•"/>
            </a:pPr>
            <a:r>
              <a:rPr lang="en-US" sz="1666" b="1" dirty="0">
                <a:solidFill>
                  <a:srgbClr val="0070C0"/>
                </a:solidFill>
                <a:latin typeface="Telegraf Bold"/>
                <a:ea typeface="Telegraf Bold"/>
                <a:cs typeface="Telegraf Bold"/>
                <a:sym typeface="Telegraf Bold"/>
              </a:rPr>
              <a:t>Late fusion</a:t>
            </a:r>
            <a:r>
              <a:rPr lang="en-US" sz="1666" dirty="0">
                <a:solidFill>
                  <a:srgbClr val="1B1B19"/>
                </a:solidFill>
                <a:latin typeface="Telegraf"/>
                <a:ea typeface="Telegraf"/>
                <a:cs typeface="Telegraf"/>
                <a:sym typeface="Telegraf"/>
              </a:rPr>
              <a:t>: approach where individual models are trained on separate modalities, and their predictions are combined at a later stage. </a:t>
            </a:r>
          </a:p>
        </p:txBody>
      </p:sp>
      <p:sp>
        <p:nvSpPr>
          <p:cNvPr id="24" name="TextBox 24"/>
          <p:cNvSpPr txBox="1"/>
          <p:nvPr/>
        </p:nvSpPr>
        <p:spPr>
          <a:xfrm>
            <a:off x="685801" y="394239"/>
            <a:ext cx="13607898" cy="628377"/>
          </a:xfrm>
          <a:prstGeom prst="rect">
            <a:avLst/>
          </a:prstGeom>
        </p:spPr>
        <p:txBody>
          <a:bodyPr lIns="0" tIns="0" rIns="0" bIns="0" rtlCol="0" anchor="t">
            <a:spAutoFit/>
          </a:bodyPr>
          <a:lstStyle/>
          <a:p>
            <a:pPr defTabSz="609630">
              <a:lnSpc>
                <a:spcPts val="4934"/>
              </a:lnSpc>
            </a:pPr>
            <a:r>
              <a:rPr lang="en-US" sz="4934" dirty="0">
                <a:solidFill>
                  <a:srgbClr val="66121F"/>
                </a:solidFill>
                <a:latin typeface="Telegraf"/>
                <a:ea typeface="Telegraf"/>
                <a:cs typeface="Telegraf"/>
                <a:sym typeface="Telegraf"/>
              </a:rPr>
              <a:t>Models (2/2) - Late Fusion Multi Modal</a:t>
            </a:r>
          </a:p>
        </p:txBody>
      </p:sp>
      <p:sp>
        <p:nvSpPr>
          <p:cNvPr id="25" name="TextBox 25"/>
          <p:cNvSpPr txBox="1"/>
          <p:nvPr/>
        </p:nvSpPr>
        <p:spPr>
          <a:xfrm>
            <a:off x="685800" y="2578010"/>
            <a:ext cx="5251161" cy="268022"/>
          </a:xfrm>
          <a:prstGeom prst="rect">
            <a:avLst/>
          </a:prstGeom>
        </p:spPr>
        <p:txBody>
          <a:bodyPr lIns="0" tIns="0" rIns="0" bIns="0" rtlCol="0" anchor="t">
            <a:spAutoFit/>
          </a:bodyPr>
          <a:lstStyle/>
          <a:p>
            <a:pPr marL="359851" lvl="1" indent="-179926" algn="just" defTabSz="609630">
              <a:lnSpc>
                <a:spcPts val="2166"/>
              </a:lnSpc>
              <a:buFont typeface="Arial"/>
              <a:buChar char="•"/>
            </a:pPr>
            <a:r>
              <a:rPr lang="en-US" sz="1666" b="1" u="sng" dirty="0">
                <a:solidFill>
                  <a:srgbClr val="0070C0"/>
                </a:solidFill>
                <a:latin typeface="Telegraf Bold"/>
                <a:ea typeface="Telegraf Bold"/>
                <a:cs typeface="Telegraf Bold"/>
                <a:sym typeface="Telegraf Bold"/>
              </a:rPr>
              <a:t>Multi</a:t>
            </a:r>
            <a:r>
              <a:rPr lang="en-US" sz="1666" b="1" u="sng" dirty="0">
                <a:solidFill>
                  <a:srgbClr val="000000"/>
                </a:solidFill>
                <a:latin typeface="Telegraf Bold"/>
                <a:ea typeface="Telegraf Bold"/>
                <a:cs typeface="Telegraf Bold"/>
                <a:sym typeface="Telegraf Bold"/>
              </a:rPr>
              <a:t> </a:t>
            </a:r>
            <a:r>
              <a:rPr lang="en-US" sz="1666" b="1" u="sng" dirty="0">
                <a:solidFill>
                  <a:srgbClr val="0070C0"/>
                </a:solidFill>
                <a:latin typeface="Telegraf Bold"/>
                <a:ea typeface="Telegraf Bold"/>
                <a:cs typeface="Telegraf Bold"/>
                <a:sym typeface="Telegraf Bold"/>
              </a:rPr>
              <a:t>modal</a:t>
            </a:r>
            <a:r>
              <a:rPr lang="en-US" sz="1666" u="sng" dirty="0">
                <a:solidFill>
                  <a:srgbClr val="000000"/>
                </a:solidFill>
                <a:latin typeface="Telegraf"/>
                <a:ea typeface="Telegraf Bold"/>
                <a:cs typeface="Telegraf Bold"/>
                <a:sym typeface="Telegraf"/>
              </a:rPr>
              <a:t> =</a:t>
            </a:r>
            <a:r>
              <a:rPr lang="en-US" sz="1666" u="sng" dirty="0">
                <a:solidFill>
                  <a:srgbClr val="000000"/>
                </a:solidFill>
                <a:latin typeface="Telegraf"/>
                <a:ea typeface="Telegraf"/>
                <a:cs typeface="Telegraf"/>
                <a:sym typeface="Telegraf"/>
              </a:rPr>
              <a:t> more input.</a:t>
            </a:r>
          </a:p>
        </p:txBody>
      </p:sp>
      <p:sp>
        <p:nvSpPr>
          <p:cNvPr id="26" name="TextBox 26"/>
          <p:cNvSpPr txBox="1"/>
          <p:nvPr/>
        </p:nvSpPr>
        <p:spPr>
          <a:xfrm>
            <a:off x="6096001" y="1487927"/>
            <a:ext cx="5181715" cy="824521"/>
          </a:xfrm>
          <a:prstGeom prst="rect">
            <a:avLst/>
          </a:prstGeom>
        </p:spPr>
        <p:txBody>
          <a:bodyPr lIns="0" tIns="0" rIns="0" bIns="0" rtlCol="0" anchor="t">
            <a:spAutoFit/>
          </a:bodyPr>
          <a:lstStyle/>
          <a:p>
            <a:pPr marL="359851" lvl="1" indent="-179926" defTabSz="609630">
              <a:lnSpc>
                <a:spcPts val="2166"/>
              </a:lnSpc>
              <a:buFont typeface="Arial"/>
              <a:buChar char="•"/>
            </a:pPr>
            <a:r>
              <a:rPr lang="en-US" sz="1666" b="1" dirty="0">
                <a:solidFill>
                  <a:srgbClr val="0070C0"/>
                </a:solidFill>
                <a:latin typeface="Telegraf Bold"/>
                <a:ea typeface="Telegraf Bold"/>
                <a:cs typeface="Telegraf Bold"/>
                <a:sym typeface="Telegraf Bold"/>
              </a:rPr>
              <a:t>Implementation</a:t>
            </a:r>
            <a:r>
              <a:rPr lang="en-US" sz="1666" dirty="0">
                <a:solidFill>
                  <a:srgbClr val="1B1B19"/>
                </a:solidFill>
                <a:latin typeface="Telegraf"/>
                <a:ea typeface="Telegraf"/>
                <a:cs typeface="Telegraf"/>
                <a:sym typeface="Telegraf"/>
              </a:rPr>
              <a:t>: two parallel ResNet18, each acting as a dedicated features extractor on spectrograms and waveforms separately. </a:t>
            </a:r>
          </a:p>
        </p:txBody>
      </p:sp>
      <p:grpSp>
        <p:nvGrpSpPr>
          <p:cNvPr id="99" name="Gruppo 98">
            <a:extLst>
              <a:ext uri="{FF2B5EF4-FFF2-40B4-BE49-F238E27FC236}">
                <a16:creationId xmlns:a16="http://schemas.microsoft.com/office/drawing/2014/main" id="{3B06C1D9-FB59-D609-7EE8-442676FD4A30}"/>
              </a:ext>
            </a:extLst>
          </p:cNvPr>
          <p:cNvGrpSpPr/>
          <p:nvPr/>
        </p:nvGrpSpPr>
        <p:grpSpPr>
          <a:xfrm>
            <a:off x="19403" y="3654691"/>
            <a:ext cx="11486799" cy="2785711"/>
            <a:chOff x="19403" y="3654691"/>
            <a:chExt cx="11486799" cy="2785711"/>
          </a:xfrm>
        </p:grpSpPr>
        <p:sp>
          <p:nvSpPr>
            <p:cNvPr id="28" name="TextBox 28"/>
            <p:cNvSpPr txBox="1"/>
            <p:nvPr/>
          </p:nvSpPr>
          <p:spPr>
            <a:xfrm>
              <a:off x="19403" y="4347500"/>
              <a:ext cx="1439168" cy="618374"/>
            </a:xfrm>
            <a:prstGeom prst="rect">
              <a:avLst/>
            </a:prstGeom>
          </p:spPr>
          <p:txBody>
            <a:bodyPr lIns="0" tIns="0" rIns="0" bIns="0" rtlCol="0" anchor="t">
              <a:spAutoFit/>
            </a:bodyPr>
            <a:lstStyle/>
            <a:p>
              <a:pPr algn="ctr" defTabSz="609630">
                <a:lnSpc>
                  <a:spcPts val="1560"/>
                </a:lnSpc>
              </a:pPr>
              <a:r>
                <a:rPr lang="en-US" sz="1600" dirty="0">
                  <a:solidFill>
                    <a:srgbClr val="000000"/>
                  </a:solidFill>
                  <a:latin typeface="Telegraf"/>
                  <a:ea typeface="Telegraf"/>
                  <a:cs typeface="Telegraf"/>
                  <a:sym typeface="Telegraf"/>
                </a:rPr>
                <a:t>Spectrogram image </a:t>
              </a:r>
            </a:p>
            <a:p>
              <a:pPr algn="ctr" defTabSz="609630">
                <a:lnSpc>
                  <a:spcPts val="1560"/>
                </a:lnSpc>
                <a:spcBef>
                  <a:spcPct val="0"/>
                </a:spcBef>
              </a:pPr>
              <a:r>
                <a:rPr lang="en-US" sz="1600" dirty="0">
                  <a:solidFill>
                    <a:srgbClr val="000000"/>
                  </a:solidFill>
                  <a:latin typeface="Telegraf"/>
                  <a:ea typeface="Telegraf"/>
                  <a:cs typeface="Telegraf"/>
                  <a:sym typeface="Telegraf"/>
                </a:rPr>
                <a:t>(3x128x128)</a:t>
              </a:r>
            </a:p>
          </p:txBody>
        </p:sp>
        <p:sp>
          <p:nvSpPr>
            <p:cNvPr id="29" name="TextBox 29"/>
            <p:cNvSpPr txBox="1"/>
            <p:nvPr/>
          </p:nvSpPr>
          <p:spPr>
            <a:xfrm>
              <a:off x="103680" y="5532593"/>
              <a:ext cx="1224657" cy="618374"/>
            </a:xfrm>
            <a:prstGeom prst="rect">
              <a:avLst/>
            </a:prstGeom>
          </p:spPr>
          <p:txBody>
            <a:bodyPr lIns="0" tIns="0" rIns="0" bIns="0" rtlCol="0" anchor="t">
              <a:spAutoFit/>
            </a:bodyPr>
            <a:lstStyle/>
            <a:p>
              <a:pPr algn="ctr" defTabSz="609630">
                <a:lnSpc>
                  <a:spcPts val="1560"/>
                </a:lnSpc>
              </a:pPr>
              <a:r>
                <a:rPr lang="en-US" sz="1600" dirty="0">
                  <a:solidFill>
                    <a:srgbClr val="000000"/>
                  </a:solidFill>
                  <a:latin typeface="Telegraf"/>
                  <a:ea typeface="Telegraf"/>
                  <a:cs typeface="Telegraf"/>
                  <a:sym typeface="Telegraf"/>
                </a:rPr>
                <a:t>Waveform image </a:t>
              </a:r>
            </a:p>
            <a:p>
              <a:pPr algn="ctr" defTabSz="609630">
                <a:lnSpc>
                  <a:spcPts val="1560"/>
                </a:lnSpc>
                <a:spcBef>
                  <a:spcPct val="0"/>
                </a:spcBef>
              </a:pPr>
              <a:r>
                <a:rPr lang="en-US" sz="1600" dirty="0">
                  <a:solidFill>
                    <a:srgbClr val="000000"/>
                  </a:solidFill>
                  <a:latin typeface="Telegraf"/>
                  <a:ea typeface="Telegraf"/>
                  <a:cs typeface="Telegraf"/>
                  <a:sym typeface="Telegraf"/>
                </a:rPr>
                <a:t>(3x128x128)</a:t>
              </a:r>
            </a:p>
          </p:txBody>
        </p:sp>
        <p:grpSp>
          <p:nvGrpSpPr>
            <p:cNvPr id="98" name="Gruppo 97">
              <a:extLst>
                <a:ext uri="{FF2B5EF4-FFF2-40B4-BE49-F238E27FC236}">
                  <a16:creationId xmlns:a16="http://schemas.microsoft.com/office/drawing/2014/main" id="{8CA51550-4573-230F-6E4B-3A16404A4598}"/>
                </a:ext>
              </a:extLst>
            </p:cNvPr>
            <p:cNvGrpSpPr/>
            <p:nvPr/>
          </p:nvGrpSpPr>
          <p:grpSpPr>
            <a:xfrm>
              <a:off x="973707" y="3654691"/>
              <a:ext cx="10532495" cy="2785711"/>
              <a:chOff x="973707" y="3654691"/>
              <a:chExt cx="10532495" cy="2785711"/>
            </a:xfrm>
          </p:grpSpPr>
          <p:grpSp>
            <p:nvGrpSpPr>
              <p:cNvPr id="85" name="Gruppo 84">
                <a:extLst>
                  <a:ext uri="{FF2B5EF4-FFF2-40B4-BE49-F238E27FC236}">
                    <a16:creationId xmlns:a16="http://schemas.microsoft.com/office/drawing/2014/main" id="{11739400-E72B-DF82-1A09-8C8492DF2F35}"/>
                  </a:ext>
                </a:extLst>
              </p:cNvPr>
              <p:cNvGrpSpPr/>
              <p:nvPr/>
            </p:nvGrpSpPr>
            <p:grpSpPr>
              <a:xfrm>
                <a:off x="7959215" y="3762872"/>
                <a:ext cx="3546987" cy="2677530"/>
                <a:chOff x="8322659" y="3778073"/>
                <a:chExt cx="3546987" cy="2677530"/>
              </a:xfrm>
              <a:solidFill>
                <a:srgbClr val="66121F"/>
              </a:solidFill>
            </p:grpSpPr>
            <p:sp>
              <p:nvSpPr>
                <p:cNvPr id="73" name="Terminatore 72">
                  <a:extLst>
                    <a:ext uri="{FF2B5EF4-FFF2-40B4-BE49-F238E27FC236}">
                      <a16:creationId xmlns:a16="http://schemas.microsoft.com/office/drawing/2014/main" id="{81680E91-1963-DA0A-80EB-46EF239ACF7F}"/>
                    </a:ext>
                  </a:extLst>
                </p:cNvPr>
                <p:cNvSpPr/>
                <p:nvPr/>
              </p:nvSpPr>
              <p:spPr>
                <a:xfrm>
                  <a:off x="8322659" y="3778073"/>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Rock</a:t>
                  </a:r>
                </a:p>
              </p:txBody>
            </p:sp>
            <p:sp>
              <p:nvSpPr>
                <p:cNvPr id="75" name="Terminatore 74">
                  <a:extLst>
                    <a:ext uri="{FF2B5EF4-FFF2-40B4-BE49-F238E27FC236}">
                      <a16:creationId xmlns:a16="http://schemas.microsoft.com/office/drawing/2014/main" id="{2281017F-F74D-28C6-E91C-796063090D50}"/>
                    </a:ext>
                  </a:extLst>
                </p:cNvPr>
                <p:cNvSpPr/>
                <p:nvPr/>
              </p:nvSpPr>
              <p:spPr>
                <a:xfrm>
                  <a:off x="8322659" y="5289554"/>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Pop</a:t>
                  </a:r>
                </a:p>
              </p:txBody>
            </p:sp>
            <p:sp>
              <p:nvSpPr>
                <p:cNvPr id="76" name="Terminatore 75">
                  <a:extLst>
                    <a:ext uri="{FF2B5EF4-FFF2-40B4-BE49-F238E27FC236}">
                      <a16:creationId xmlns:a16="http://schemas.microsoft.com/office/drawing/2014/main" id="{A105FDDB-3B4C-4C35-F464-F96F0E27A7E8}"/>
                    </a:ext>
                  </a:extLst>
                </p:cNvPr>
                <p:cNvSpPr/>
                <p:nvPr/>
              </p:nvSpPr>
              <p:spPr>
                <a:xfrm>
                  <a:off x="8323710" y="5971103"/>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Metal</a:t>
                  </a:r>
                </a:p>
              </p:txBody>
            </p:sp>
            <p:sp>
              <p:nvSpPr>
                <p:cNvPr id="77" name="Terminatore 76">
                  <a:extLst>
                    <a:ext uri="{FF2B5EF4-FFF2-40B4-BE49-F238E27FC236}">
                      <a16:creationId xmlns:a16="http://schemas.microsoft.com/office/drawing/2014/main" id="{DE12AB5C-7B47-2D5E-3922-C45B5229D754}"/>
                    </a:ext>
                  </a:extLst>
                </p:cNvPr>
                <p:cNvSpPr/>
                <p:nvPr/>
              </p:nvSpPr>
              <p:spPr>
                <a:xfrm>
                  <a:off x="9521174" y="3784721"/>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Blues</a:t>
                  </a:r>
                </a:p>
              </p:txBody>
            </p:sp>
            <p:sp>
              <p:nvSpPr>
                <p:cNvPr id="78" name="Terminatore 77">
                  <a:extLst>
                    <a:ext uri="{FF2B5EF4-FFF2-40B4-BE49-F238E27FC236}">
                      <a16:creationId xmlns:a16="http://schemas.microsoft.com/office/drawing/2014/main" id="{48C2D2B4-1FA3-BB32-9A4C-B622AB2FF011}"/>
                    </a:ext>
                  </a:extLst>
                </p:cNvPr>
                <p:cNvSpPr/>
                <p:nvPr/>
              </p:nvSpPr>
              <p:spPr>
                <a:xfrm>
                  <a:off x="10749237" y="3784721"/>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Classical</a:t>
                  </a:r>
                  <a:endParaRPr lang="it-IT" dirty="0"/>
                </a:p>
              </p:txBody>
            </p:sp>
            <p:sp>
              <p:nvSpPr>
                <p:cNvPr id="80" name="Terminatore 79">
                  <a:extLst>
                    <a:ext uri="{FF2B5EF4-FFF2-40B4-BE49-F238E27FC236}">
                      <a16:creationId xmlns:a16="http://schemas.microsoft.com/office/drawing/2014/main" id="{1B8CDC89-1D1A-F28B-E427-2D35022053BF}"/>
                    </a:ext>
                  </a:extLst>
                </p:cNvPr>
                <p:cNvSpPr/>
                <p:nvPr/>
              </p:nvSpPr>
              <p:spPr>
                <a:xfrm>
                  <a:off x="10749237" y="5289554"/>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Disco</a:t>
                  </a:r>
                </a:p>
              </p:txBody>
            </p:sp>
            <p:sp>
              <p:nvSpPr>
                <p:cNvPr id="81" name="Terminatore 80">
                  <a:extLst>
                    <a:ext uri="{FF2B5EF4-FFF2-40B4-BE49-F238E27FC236}">
                      <a16:creationId xmlns:a16="http://schemas.microsoft.com/office/drawing/2014/main" id="{331F5BAA-C96A-4D83-67F2-F05655003E94}"/>
                    </a:ext>
                  </a:extLst>
                </p:cNvPr>
                <p:cNvSpPr/>
                <p:nvPr/>
              </p:nvSpPr>
              <p:spPr>
                <a:xfrm>
                  <a:off x="9549257" y="5971103"/>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Jazz</a:t>
                  </a:r>
                </a:p>
              </p:txBody>
            </p:sp>
            <p:sp>
              <p:nvSpPr>
                <p:cNvPr id="82" name="Terminatore 81">
                  <a:extLst>
                    <a:ext uri="{FF2B5EF4-FFF2-40B4-BE49-F238E27FC236}">
                      <a16:creationId xmlns:a16="http://schemas.microsoft.com/office/drawing/2014/main" id="{D34CFA33-9338-4376-3AD9-73813A862567}"/>
                    </a:ext>
                  </a:extLst>
                </p:cNvPr>
                <p:cNvSpPr/>
                <p:nvPr/>
              </p:nvSpPr>
              <p:spPr>
                <a:xfrm>
                  <a:off x="10774804" y="5971103"/>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Hip Hop</a:t>
                  </a:r>
                </a:p>
              </p:txBody>
            </p:sp>
            <p:sp>
              <p:nvSpPr>
                <p:cNvPr id="83" name="Terminatore 82">
                  <a:extLst>
                    <a:ext uri="{FF2B5EF4-FFF2-40B4-BE49-F238E27FC236}">
                      <a16:creationId xmlns:a16="http://schemas.microsoft.com/office/drawing/2014/main" id="{46ECC29C-7F6F-AD16-F9C2-94A57170FB2F}"/>
                    </a:ext>
                  </a:extLst>
                </p:cNvPr>
                <p:cNvSpPr/>
                <p:nvPr/>
              </p:nvSpPr>
              <p:spPr>
                <a:xfrm>
                  <a:off x="8322659" y="4496284"/>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Reggae</a:t>
                  </a:r>
                </a:p>
              </p:txBody>
            </p:sp>
            <p:sp>
              <p:nvSpPr>
                <p:cNvPr id="84" name="Terminatore 83">
                  <a:extLst>
                    <a:ext uri="{FF2B5EF4-FFF2-40B4-BE49-F238E27FC236}">
                      <a16:creationId xmlns:a16="http://schemas.microsoft.com/office/drawing/2014/main" id="{130A6BAF-A081-5696-A5B3-7CD94AC6A7FE}"/>
                    </a:ext>
                  </a:extLst>
                </p:cNvPr>
                <p:cNvSpPr/>
                <p:nvPr/>
              </p:nvSpPr>
              <p:spPr>
                <a:xfrm>
                  <a:off x="10749237" y="4496284"/>
                  <a:ext cx="1094842" cy="484500"/>
                </a:xfrm>
                <a:prstGeom prst="flowChartTermina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Country</a:t>
                  </a:r>
                </a:p>
              </p:txBody>
            </p:sp>
          </p:grpSp>
          <p:grpSp>
            <p:nvGrpSpPr>
              <p:cNvPr id="97" name="Gruppo 96">
                <a:extLst>
                  <a:ext uri="{FF2B5EF4-FFF2-40B4-BE49-F238E27FC236}">
                    <a16:creationId xmlns:a16="http://schemas.microsoft.com/office/drawing/2014/main" id="{BA5CAD4A-BE3B-D7F8-3647-5011EACA27FA}"/>
                  </a:ext>
                </a:extLst>
              </p:cNvPr>
              <p:cNvGrpSpPr/>
              <p:nvPr/>
            </p:nvGrpSpPr>
            <p:grpSpPr>
              <a:xfrm>
                <a:off x="973707" y="3654691"/>
                <a:ext cx="9762633" cy="2728091"/>
                <a:chOff x="973707" y="3654691"/>
                <a:chExt cx="9762633" cy="2728091"/>
              </a:xfrm>
            </p:grpSpPr>
            <p:sp>
              <p:nvSpPr>
                <p:cNvPr id="3" name="Freeform 3"/>
                <p:cNvSpPr/>
                <p:nvPr/>
              </p:nvSpPr>
              <p:spPr>
                <a:xfrm>
                  <a:off x="1310410" y="5324919"/>
                  <a:ext cx="1057863" cy="1057863"/>
                </a:xfrm>
                <a:custGeom>
                  <a:avLst/>
                  <a:gdLst/>
                  <a:ahLst/>
                  <a:cxnLst/>
                  <a:rect l="l" t="t" r="r" b="b"/>
                  <a:pathLst>
                    <a:path w="1586794" h="1586794">
                      <a:moveTo>
                        <a:pt x="0" y="0"/>
                      </a:moveTo>
                      <a:lnTo>
                        <a:pt x="1586794" y="0"/>
                      </a:lnTo>
                      <a:lnTo>
                        <a:pt x="1586794" y="1586793"/>
                      </a:lnTo>
                      <a:lnTo>
                        <a:pt x="0" y="1586793"/>
                      </a:lnTo>
                      <a:lnTo>
                        <a:pt x="0" y="0"/>
                      </a:lnTo>
                      <a:close/>
                    </a:path>
                  </a:pathLst>
                </a:custGeom>
                <a:blipFill>
                  <a:blip r:embed="rId3"/>
                  <a:stretch>
                    <a:fillRect/>
                  </a:stretch>
                </a:blipFill>
              </p:spPr>
              <p:txBody>
                <a:bodyPr/>
                <a:lstStyle/>
                <a:p>
                  <a:pPr defTabSz="609630"/>
                  <a:endParaRPr lang="it-IT" sz="1200">
                    <a:solidFill>
                      <a:prstClr val="black"/>
                    </a:solidFill>
                    <a:latin typeface="Calibri"/>
                  </a:endParaRPr>
                </a:p>
              </p:txBody>
            </p:sp>
            <p:sp>
              <p:nvSpPr>
                <p:cNvPr id="4" name="Freeform 4"/>
                <p:cNvSpPr/>
                <p:nvPr/>
              </p:nvSpPr>
              <p:spPr>
                <a:xfrm>
                  <a:off x="1334489" y="4132757"/>
                  <a:ext cx="1041988" cy="1041988"/>
                </a:xfrm>
                <a:custGeom>
                  <a:avLst/>
                  <a:gdLst/>
                  <a:ahLst/>
                  <a:cxnLst/>
                  <a:rect l="l" t="t" r="r" b="b"/>
                  <a:pathLst>
                    <a:path w="1562982" h="1562982">
                      <a:moveTo>
                        <a:pt x="0" y="0"/>
                      </a:moveTo>
                      <a:lnTo>
                        <a:pt x="1562982" y="0"/>
                      </a:lnTo>
                      <a:lnTo>
                        <a:pt x="1562982" y="1562982"/>
                      </a:lnTo>
                      <a:lnTo>
                        <a:pt x="0" y="1562982"/>
                      </a:lnTo>
                      <a:lnTo>
                        <a:pt x="0" y="0"/>
                      </a:lnTo>
                      <a:close/>
                    </a:path>
                  </a:pathLst>
                </a:custGeom>
                <a:blipFill>
                  <a:blip r:embed="rId4"/>
                  <a:stretch>
                    <a:fillRect/>
                  </a:stretch>
                </a:blipFill>
              </p:spPr>
              <p:txBody>
                <a:bodyPr/>
                <a:lstStyle/>
                <a:p>
                  <a:pPr defTabSz="609630"/>
                  <a:endParaRPr lang="it-IT" sz="1200">
                    <a:solidFill>
                      <a:prstClr val="black"/>
                    </a:solidFill>
                    <a:latin typeface="Calibri"/>
                  </a:endParaRPr>
                </a:p>
              </p:txBody>
            </p:sp>
            <p:sp>
              <p:nvSpPr>
                <p:cNvPr id="5" name="AutoShape 5"/>
                <p:cNvSpPr/>
                <p:nvPr/>
              </p:nvSpPr>
              <p:spPr>
                <a:xfrm flipV="1">
                  <a:off x="2376478" y="4394341"/>
                  <a:ext cx="1041988" cy="12700"/>
                </a:xfrm>
                <a:prstGeom prst="line">
                  <a:avLst/>
                </a:prstGeom>
                <a:ln w="38100" cap="flat">
                  <a:solidFill>
                    <a:srgbClr val="1B1B19"/>
                  </a:solidFill>
                  <a:prstDash val="solid"/>
                  <a:headEnd type="none" w="sm" len="sm"/>
                  <a:tailEnd type="triangle" w="lg" len="med"/>
                </a:ln>
              </p:spPr>
              <p:txBody>
                <a:bodyPr/>
                <a:lstStyle/>
                <a:p>
                  <a:pPr defTabSz="609630"/>
                  <a:endParaRPr lang="it-IT" sz="1200">
                    <a:solidFill>
                      <a:prstClr val="black"/>
                    </a:solidFill>
                    <a:latin typeface="Calibri"/>
                  </a:endParaRPr>
                </a:p>
              </p:txBody>
            </p:sp>
            <p:sp>
              <p:nvSpPr>
                <p:cNvPr id="6" name="AutoShape 6"/>
                <p:cNvSpPr/>
                <p:nvPr/>
              </p:nvSpPr>
              <p:spPr>
                <a:xfrm flipV="1">
                  <a:off x="2333551" y="5886412"/>
                  <a:ext cx="1041989" cy="12700"/>
                </a:xfrm>
                <a:prstGeom prst="line">
                  <a:avLst/>
                </a:prstGeom>
                <a:ln w="38100" cap="flat">
                  <a:solidFill>
                    <a:srgbClr val="1B1B19"/>
                  </a:solidFill>
                  <a:prstDash val="solid"/>
                  <a:headEnd type="none" w="sm" len="sm"/>
                  <a:tailEnd type="triangle" w="lg" len="med"/>
                </a:ln>
              </p:spPr>
              <p:txBody>
                <a:bodyPr/>
                <a:lstStyle/>
                <a:p>
                  <a:pPr defTabSz="609630"/>
                  <a:endParaRPr lang="it-IT" sz="1200">
                    <a:solidFill>
                      <a:prstClr val="black"/>
                    </a:solidFill>
                    <a:latin typeface="Calibri"/>
                  </a:endParaRPr>
                </a:p>
              </p:txBody>
            </p:sp>
            <p:grpSp>
              <p:nvGrpSpPr>
                <p:cNvPr id="7" name="Group 7"/>
                <p:cNvGrpSpPr/>
                <p:nvPr/>
              </p:nvGrpSpPr>
              <p:grpSpPr>
                <a:xfrm>
                  <a:off x="3399209" y="3879921"/>
                  <a:ext cx="1420746" cy="992619"/>
                  <a:chOff x="-3393" y="-66675"/>
                  <a:chExt cx="561282" cy="392146"/>
                </a:xfrm>
              </p:grpSpPr>
              <p:sp>
                <p:nvSpPr>
                  <p:cNvPr id="8" name="Freeform 8"/>
                  <p:cNvSpPr/>
                  <p:nvPr/>
                </p:nvSpPr>
                <p:spPr>
                  <a:xfrm>
                    <a:off x="-3393" y="-17698"/>
                    <a:ext cx="557889" cy="325471"/>
                  </a:xfrm>
                  <a:custGeom>
                    <a:avLst/>
                    <a:gdLst/>
                    <a:ahLst/>
                    <a:cxnLst/>
                    <a:rect l="l" t="t" r="r" b="b"/>
                    <a:pathLst>
                      <a:path w="557889" h="325471">
                        <a:moveTo>
                          <a:pt x="0" y="0"/>
                        </a:moveTo>
                        <a:lnTo>
                          <a:pt x="557889" y="0"/>
                        </a:lnTo>
                        <a:lnTo>
                          <a:pt x="557889" y="325471"/>
                        </a:lnTo>
                        <a:lnTo>
                          <a:pt x="0" y="325471"/>
                        </a:lnTo>
                        <a:close/>
                      </a:path>
                    </a:pathLst>
                  </a:custGeom>
                  <a:solidFill>
                    <a:srgbClr val="66121F"/>
                  </a:solidFill>
                </p:spPr>
                <p:txBody>
                  <a:bodyPr/>
                  <a:lstStyle/>
                  <a:p>
                    <a:pPr defTabSz="609630"/>
                    <a:endParaRPr lang="it-IT" sz="1200">
                      <a:solidFill>
                        <a:prstClr val="black"/>
                      </a:solidFill>
                      <a:latin typeface="Calibri"/>
                    </a:endParaRPr>
                  </a:p>
                </p:txBody>
              </p:sp>
              <p:sp>
                <p:nvSpPr>
                  <p:cNvPr id="9" name="TextBox 9"/>
                  <p:cNvSpPr txBox="1"/>
                  <p:nvPr/>
                </p:nvSpPr>
                <p:spPr>
                  <a:xfrm>
                    <a:off x="0" y="-66675"/>
                    <a:ext cx="557889" cy="392146"/>
                  </a:xfrm>
                  <a:prstGeom prst="rect">
                    <a:avLst/>
                  </a:prstGeom>
                </p:spPr>
                <p:txBody>
                  <a:bodyPr lIns="33867" tIns="33867" rIns="33867" bIns="33867" rtlCol="0" anchor="ctr"/>
                  <a:lstStyle/>
                  <a:p>
                    <a:pPr algn="ctr" defTabSz="609630">
                      <a:lnSpc>
                        <a:spcPts val="2166"/>
                      </a:lnSpc>
                    </a:pPr>
                    <a:r>
                      <a:rPr lang="en-US" sz="1666" dirty="0">
                        <a:solidFill>
                          <a:srgbClr val="FFFFFF"/>
                        </a:solidFill>
                        <a:latin typeface="Telegraf"/>
                        <a:ea typeface="Telegraf"/>
                        <a:cs typeface="Telegraf"/>
                        <a:sym typeface="Telegraf"/>
                      </a:rPr>
                      <a:t>Resnet18</a:t>
                    </a:r>
                  </a:p>
                </p:txBody>
              </p:sp>
            </p:grpSp>
            <p:grpSp>
              <p:nvGrpSpPr>
                <p:cNvPr id="10" name="Group 10"/>
                <p:cNvGrpSpPr/>
                <p:nvPr/>
              </p:nvGrpSpPr>
              <p:grpSpPr>
                <a:xfrm>
                  <a:off x="3367336" y="5357539"/>
                  <a:ext cx="1412157" cy="992619"/>
                  <a:chOff x="-481644" y="-51299"/>
                  <a:chExt cx="557889" cy="392146"/>
                </a:xfrm>
              </p:grpSpPr>
              <p:sp>
                <p:nvSpPr>
                  <p:cNvPr id="11" name="Freeform 11"/>
                  <p:cNvSpPr/>
                  <p:nvPr/>
                </p:nvSpPr>
                <p:spPr>
                  <a:xfrm>
                    <a:off x="-481644" y="7838"/>
                    <a:ext cx="557889" cy="325471"/>
                  </a:xfrm>
                  <a:custGeom>
                    <a:avLst/>
                    <a:gdLst/>
                    <a:ahLst/>
                    <a:cxnLst/>
                    <a:rect l="l" t="t" r="r" b="b"/>
                    <a:pathLst>
                      <a:path w="557889" h="325471">
                        <a:moveTo>
                          <a:pt x="0" y="0"/>
                        </a:moveTo>
                        <a:lnTo>
                          <a:pt x="557889" y="0"/>
                        </a:lnTo>
                        <a:lnTo>
                          <a:pt x="557889" y="325471"/>
                        </a:lnTo>
                        <a:lnTo>
                          <a:pt x="0" y="325471"/>
                        </a:lnTo>
                        <a:close/>
                      </a:path>
                    </a:pathLst>
                  </a:custGeom>
                  <a:solidFill>
                    <a:srgbClr val="66121F"/>
                  </a:solidFill>
                </p:spPr>
                <p:txBody>
                  <a:bodyPr/>
                  <a:lstStyle/>
                  <a:p>
                    <a:pPr defTabSz="609630"/>
                    <a:endParaRPr lang="it-IT" sz="1200">
                      <a:solidFill>
                        <a:prstClr val="black"/>
                      </a:solidFill>
                      <a:latin typeface="Calibri"/>
                    </a:endParaRPr>
                  </a:p>
                </p:txBody>
              </p:sp>
              <p:sp>
                <p:nvSpPr>
                  <p:cNvPr id="12" name="TextBox 12"/>
                  <p:cNvSpPr txBox="1"/>
                  <p:nvPr/>
                </p:nvSpPr>
                <p:spPr>
                  <a:xfrm>
                    <a:off x="-481644" y="-51299"/>
                    <a:ext cx="557889" cy="392146"/>
                  </a:xfrm>
                  <a:prstGeom prst="rect">
                    <a:avLst/>
                  </a:prstGeom>
                </p:spPr>
                <p:txBody>
                  <a:bodyPr lIns="33867" tIns="33867" rIns="33867" bIns="33867" rtlCol="0" anchor="ctr"/>
                  <a:lstStyle/>
                  <a:p>
                    <a:pPr algn="ctr" defTabSz="609630">
                      <a:lnSpc>
                        <a:spcPts val="2166"/>
                      </a:lnSpc>
                    </a:pPr>
                    <a:r>
                      <a:rPr lang="en-US" sz="1666" dirty="0">
                        <a:solidFill>
                          <a:srgbClr val="FFFFFF"/>
                        </a:solidFill>
                        <a:latin typeface="Telegraf"/>
                        <a:ea typeface="Telegraf"/>
                        <a:cs typeface="Telegraf"/>
                        <a:sym typeface="Telegraf"/>
                      </a:rPr>
                      <a:t>Resnet18</a:t>
                    </a:r>
                  </a:p>
                </p:txBody>
              </p:sp>
            </p:grpSp>
            <p:sp>
              <p:nvSpPr>
                <p:cNvPr id="17" name="TextBox 17"/>
                <p:cNvSpPr txBox="1"/>
                <p:nvPr/>
              </p:nvSpPr>
              <p:spPr>
                <a:xfrm>
                  <a:off x="5830070" y="4623348"/>
                  <a:ext cx="1412157" cy="956579"/>
                </a:xfrm>
                <a:prstGeom prst="rect">
                  <a:avLst/>
                </a:prstGeom>
              </p:spPr>
              <p:txBody>
                <a:bodyPr lIns="33867" tIns="33867" rIns="33867" bIns="33867" rtlCol="0" anchor="ctr"/>
                <a:lstStyle/>
                <a:p>
                  <a:pPr algn="ctr" defTabSz="609630">
                    <a:lnSpc>
                      <a:spcPts val="2166"/>
                    </a:lnSpc>
                  </a:pPr>
                  <a:endParaRPr lang="en-US" sz="1666" dirty="0">
                    <a:solidFill>
                      <a:srgbClr val="FFFFFF"/>
                    </a:solidFill>
                    <a:latin typeface="Telegraf"/>
                    <a:ea typeface="Telegraf"/>
                    <a:cs typeface="Telegraf"/>
                    <a:sym typeface="Telegraf"/>
                  </a:endParaRPr>
                </a:p>
              </p:txBody>
            </p:sp>
            <p:sp>
              <p:nvSpPr>
                <p:cNvPr id="20" name="TextBox 20"/>
                <p:cNvSpPr txBox="1"/>
                <p:nvPr/>
              </p:nvSpPr>
              <p:spPr>
                <a:xfrm>
                  <a:off x="9423653" y="4656687"/>
                  <a:ext cx="1051751" cy="956579"/>
                </a:xfrm>
                <a:prstGeom prst="rect">
                  <a:avLst/>
                </a:prstGeom>
              </p:spPr>
              <p:txBody>
                <a:bodyPr lIns="33867" tIns="33867" rIns="33867" bIns="33867" rtlCol="0" anchor="ctr"/>
                <a:lstStyle/>
                <a:p>
                  <a:pPr algn="ctr" defTabSz="609630">
                    <a:lnSpc>
                      <a:spcPts val="2166"/>
                    </a:lnSpc>
                  </a:pPr>
                  <a:endParaRPr lang="en-US" sz="1400" dirty="0">
                    <a:solidFill>
                      <a:srgbClr val="FFFFFF"/>
                    </a:solidFill>
                    <a:latin typeface="Telegraf"/>
                    <a:ea typeface="Telegraf"/>
                    <a:cs typeface="Telegraf"/>
                    <a:sym typeface="Telegraf"/>
                  </a:endParaRPr>
                </a:p>
              </p:txBody>
            </p:sp>
            <p:sp>
              <p:nvSpPr>
                <p:cNvPr id="21" name="AutoShape 21"/>
                <p:cNvSpPr/>
                <p:nvPr/>
              </p:nvSpPr>
              <p:spPr>
                <a:xfrm>
                  <a:off x="7210353" y="5123190"/>
                  <a:ext cx="675108" cy="10586"/>
                </a:xfrm>
                <a:prstGeom prst="line">
                  <a:avLst/>
                </a:prstGeom>
                <a:ln w="38100" cap="flat">
                  <a:solidFill>
                    <a:srgbClr val="1B1B19"/>
                  </a:solidFill>
                  <a:prstDash val="solid"/>
                  <a:headEnd type="none" w="sm" len="sm"/>
                  <a:tailEnd type="triangle" w="lg" len="med"/>
                </a:ln>
              </p:spPr>
              <p:txBody>
                <a:bodyPr/>
                <a:lstStyle/>
                <a:p>
                  <a:pPr defTabSz="609630"/>
                  <a:endParaRPr lang="it-IT" sz="1200">
                    <a:solidFill>
                      <a:prstClr val="black"/>
                    </a:solidFill>
                    <a:latin typeface="Calibri"/>
                  </a:endParaRPr>
                </a:p>
              </p:txBody>
            </p:sp>
            <p:sp>
              <p:nvSpPr>
                <p:cNvPr id="27" name="TextBox 27"/>
                <p:cNvSpPr txBox="1"/>
                <p:nvPr/>
              </p:nvSpPr>
              <p:spPr>
                <a:xfrm>
                  <a:off x="973707" y="3654691"/>
                  <a:ext cx="1731268" cy="260264"/>
                </a:xfrm>
                <a:prstGeom prst="rect">
                  <a:avLst/>
                </a:prstGeom>
              </p:spPr>
              <p:txBody>
                <a:bodyPr lIns="0" tIns="0" rIns="0" bIns="0" rtlCol="0" anchor="t">
                  <a:spAutoFit/>
                </a:bodyPr>
                <a:lstStyle/>
                <a:p>
                  <a:pPr algn="ctr" defTabSz="609630">
                    <a:lnSpc>
                      <a:spcPts val="2166"/>
                    </a:lnSpc>
                    <a:spcBef>
                      <a:spcPct val="0"/>
                    </a:spcBef>
                  </a:pPr>
                  <a:r>
                    <a:rPr lang="en-US" sz="1666" b="1" dirty="0">
                      <a:solidFill>
                        <a:srgbClr val="1E76B4"/>
                      </a:solidFill>
                      <a:latin typeface="Telegraf Bold"/>
                      <a:ea typeface="Telegraf Bold"/>
                      <a:cs typeface="Telegraf Bold"/>
                      <a:sym typeface="Telegraf Bold"/>
                    </a:rPr>
                    <a:t>Input modalities</a:t>
                  </a:r>
                </a:p>
              </p:txBody>
            </p:sp>
            <p:sp>
              <p:nvSpPr>
                <p:cNvPr id="30" name="TextBox 30"/>
                <p:cNvSpPr txBox="1"/>
                <p:nvPr/>
              </p:nvSpPr>
              <p:spPr>
                <a:xfrm>
                  <a:off x="3164173" y="3654691"/>
                  <a:ext cx="1818481" cy="268022"/>
                </a:xfrm>
                <a:prstGeom prst="rect">
                  <a:avLst/>
                </a:prstGeom>
              </p:spPr>
              <p:txBody>
                <a:bodyPr lIns="0" tIns="0" rIns="0" bIns="0" rtlCol="0" anchor="t">
                  <a:spAutoFit/>
                </a:bodyPr>
                <a:lstStyle/>
                <a:p>
                  <a:pPr algn="ctr" defTabSz="609630">
                    <a:lnSpc>
                      <a:spcPts val="2166"/>
                    </a:lnSpc>
                    <a:spcBef>
                      <a:spcPct val="0"/>
                    </a:spcBef>
                  </a:pPr>
                  <a:r>
                    <a:rPr lang="en-US" sz="1666" b="1" dirty="0">
                      <a:solidFill>
                        <a:srgbClr val="1E76B4"/>
                      </a:solidFill>
                      <a:latin typeface="Telegraf Bold"/>
                      <a:ea typeface="Telegraf Bold"/>
                      <a:cs typeface="Telegraf Bold"/>
                      <a:sym typeface="Telegraf Bold"/>
                    </a:rPr>
                    <a:t>Feature </a:t>
                  </a:r>
                  <a:r>
                    <a:rPr lang="en-US" sz="1600" b="1" dirty="0">
                      <a:solidFill>
                        <a:srgbClr val="1E76B4"/>
                      </a:solidFill>
                      <a:latin typeface="Telegraf Bold"/>
                      <a:ea typeface="Telegraf Bold"/>
                      <a:cs typeface="Telegraf Bold"/>
                      <a:sym typeface="Telegraf Bold"/>
                    </a:rPr>
                    <a:t>Extraction</a:t>
                  </a:r>
                </a:p>
              </p:txBody>
            </p:sp>
            <p:sp>
              <p:nvSpPr>
                <p:cNvPr id="93" name="AutoShape 5">
                  <a:extLst>
                    <a:ext uri="{FF2B5EF4-FFF2-40B4-BE49-F238E27FC236}">
                      <a16:creationId xmlns:a16="http://schemas.microsoft.com/office/drawing/2014/main" id="{21FCF35C-C4C2-0A4E-F14B-0FA614D3AC44}"/>
                    </a:ext>
                  </a:extLst>
                </p:cNvPr>
                <p:cNvSpPr/>
                <p:nvPr/>
              </p:nvSpPr>
              <p:spPr>
                <a:xfrm>
                  <a:off x="4788082" y="4421112"/>
                  <a:ext cx="1010114" cy="702077"/>
                </a:xfrm>
                <a:prstGeom prst="line">
                  <a:avLst/>
                </a:prstGeom>
                <a:ln w="38100" cap="flat">
                  <a:solidFill>
                    <a:srgbClr val="1B1B19"/>
                  </a:solidFill>
                  <a:prstDash val="solid"/>
                  <a:headEnd type="none" w="sm" len="sm"/>
                  <a:tailEnd type="triangle" w="lg" len="med"/>
                </a:ln>
              </p:spPr>
              <p:txBody>
                <a:bodyPr/>
                <a:lstStyle/>
                <a:p>
                  <a:pPr defTabSz="609630"/>
                  <a:endParaRPr lang="it-IT" sz="1200">
                    <a:solidFill>
                      <a:prstClr val="black"/>
                    </a:solidFill>
                    <a:latin typeface="Calibri"/>
                  </a:endParaRPr>
                </a:p>
              </p:txBody>
            </p:sp>
            <p:sp>
              <p:nvSpPr>
                <p:cNvPr id="94" name="AutoShape 5">
                  <a:extLst>
                    <a:ext uri="{FF2B5EF4-FFF2-40B4-BE49-F238E27FC236}">
                      <a16:creationId xmlns:a16="http://schemas.microsoft.com/office/drawing/2014/main" id="{A40A1CBA-1921-6F2C-8DD0-BEBF0B36A427}"/>
                    </a:ext>
                  </a:extLst>
                </p:cNvPr>
                <p:cNvSpPr/>
                <p:nvPr/>
              </p:nvSpPr>
              <p:spPr>
                <a:xfrm flipV="1">
                  <a:off x="4756208" y="5133776"/>
                  <a:ext cx="1041988" cy="752636"/>
                </a:xfrm>
                <a:prstGeom prst="line">
                  <a:avLst/>
                </a:prstGeom>
                <a:ln w="38100" cap="flat">
                  <a:solidFill>
                    <a:srgbClr val="1B1B19"/>
                  </a:solidFill>
                  <a:prstDash val="solid"/>
                  <a:headEnd type="none" w="sm" len="sm"/>
                  <a:tailEnd type="triangle" w="lg" len="med"/>
                </a:ln>
              </p:spPr>
              <p:txBody>
                <a:bodyPr/>
                <a:lstStyle/>
                <a:p>
                  <a:pPr defTabSz="609630"/>
                  <a:endParaRPr lang="it-IT" sz="1200">
                    <a:solidFill>
                      <a:prstClr val="black"/>
                    </a:solidFill>
                    <a:latin typeface="Calibri"/>
                  </a:endParaRPr>
                </a:p>
              </p:txBody>
            </p:sp>
            <p:sp>
              <p:nvSpPr>
                <p:cNvPr id="95" name="CasellaDiTesto 94">
                  <a:extLst>
                    <a:ext uri="{FF2B5EF4-FFF2-40B4-BE49-F238E27FC236}">
                      <a16:creationId xmlns:a16="http://schemas.microsoft.com/office/drawing/2014/main" id="{51BE4CE4-1975-3F9A-1B92-4371F8018293}"/>
                    </a:ext>
                  </a:extLst>
                </p:cNvPr>
                <p:cNvSpPr txBox="1"/>
                <p:nvPr/>
              </p:nvSpPr>
              <p:spPr>
                <a:xfrm>
                  <a:off x="8673961" y="4913230"/>
                  <a:ext cx="2062379" cy="584775"/>
                </a:xfrm>
                <a:prstGeom prst="rect">
                  <a:avLst/>
                </a:prstGeom>
                <a:noFill/>
              </p:spPr>
              <p:txBody>
                <a:bodyPr wrap="square" rtlCol="0">
                  <a:spAutoFit/>
                </a:bodyPr>
                <a:lstStyle/>
                <a:p>
                  <a:pPr algn="ctr"/>
                  <a:r>
                    <a:rPr lang="it-IT" sz="1600" b="1" dirty="0" err="1">
                      <a:solidFill>
                        <a:srgbClr val="0070C0"/>
                      </a:solidFill>
                      <a:latin typeface="Telegraf Bold" panose="020B0604020202020204" charset="0"/>
                    </a:rPr>
                    <a:t>Classification</a:t>
                  </a:r>
                  <a:endParaRPr lang="it-IT" sz="1600" b="1" dirty="0">
                    <a:solidFill>
                      <a:srgbClr val="0070C0"/>
                    </a:solidFill>
                    <a:latin typeface="Telegraf Bold" panose="020B0604020202020204" charset="0"/>
                  </a:endParaRPr>
                </a:p>
                <a:p>
                  <a:pPr algn="ctr"/>
                  <a:r>
                    <a:rPr lang="it-IT" sz="1600" b="1" dirty="0">
                      <a:solidFill>
                        <a:srgbClr val="0070C0"/>
                      </a:solidFill>
                      <a:latin typeface="Telegraf Bold" panose="020B0604020202020204" charset="0"/>
                    </a:rPr>
                    <a:t> Head</a:t>
                  </a:r>
                </a:p>
              </p:txBody>
            </p:sp>
            <p:sp>
              <p:nvSpPr>
                <p:cNvPr id="96" name="Rettangolo 95">
                  <a:extLst>
                    <a:ext uri="{FF2B5EF4-FFF2-40B4-BE49-F238E27FC236}">
                      <a16:creationId xmlns:a16="http://schemas.microsoft.com/office/drawing/2014/main" id="{B60B4722-A9E0-5CB4-2D2F-3577000E6741}"/>
                    </a:ext>
                  </a:extLst>
                </p:cNvPr>
                <p:cNvSpPr/>
                <p:nvPr/>
              </p:nvSpPr>
              <p:spPr>
                <a:xfrm>
                  <a:off x="5806784" y="4710039"/>
                  <a:ext cx="1412157" cy="847474"/>
                </a:xfrm>
                <a:prstGeom prst="rect">
                  <a:avLst/>
                </a:prstGeom>
                <a:solidFill>
                  <a:srgbClr val="6612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Late Fusion</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Freeform 2"/>
          <p:cNvSpPr/>
          <p:nvPr/>
        </p:nvSpPr>
        <p:spPr>
          <a:xfrm rot="1745090">
            <a:off x="9216752" y="-1864303"/>
            <a:ext cx="5950496" cy="4105898"/>
          </a:xfrm>
          <a:custGeom>
            <a:avLst/>
            <a:gdLst/>
            <a:ahLst/>
            <a:cxnLst/>
            <a:rect l="l" t="t" r="r" b="b"/>
            <a:pathLst>
              <a:path w="8925744" h="6158847">
                <a:moveTo>
                  <a:pt x="0" y="0"/>
                </a:moveTo>
                <a:lnTo>
                  <a:pt x="8925744" y="0"/>
                </a:lnTo>
                <a:lnTo>
                  <a:pt x="8925744" y="6158847"/>
                </a:lnTo>
                <a:lnTo>
                  <a:pt x="0" y="6158847"/>
                </a:lnTo>
                <a:lnTo>
                  <a:pt x="0" y="0"/>
                </a:lnTo>
                <a:close/>
              </a:path>
            </a:pathLst>
          </a:custGeom>
          <a:blipFill>
            <a:blip r:embed="rId2">
              <a:alphaModFix amt="64000"/>
              <a:extLst>
                <a:ext uri="{96DAC541-7B7A-43D3-8B79-37D633B846F1}">
                  <asvg:svgBlip xmlns:asvg="http://schemas.microsoft.com/office/drawing/2016/SVG/main" r:embed="rId3"/>
                </a:ext>
              </a:extLst>
            </a:blip>
            <a:stretch>
              <a:fillRect/>
            </a:stretch>
          </a:blipFill>
        </p:spPr>
        <p:txBody>
          <a:bodyPr/>
          <a:lstStyle/>
          <a:p>
            <a:pPr defTabSz="609630"/>
            <a:endParaRPr lang="it-IT" sz="1200">
              <a:solidFill>
                <a:prstClr val="black"/>
              </a:solidFill>
              <a:latin typeface="Calibri"/>
            </a:endParaRPr>
          </a:p>
        </p:txBody>
      </p:sp>
      <p:sp>
        <p:nvSpPr>
          <p:cNvPr id="4" name="TextBox 4"/>
          <p:cNvSpPr txBox="1"/>
          <p:nvPr/>
        </p:nvSpPr>
        <p:spPr>
          <a:xfrm>
            <a:off x="3656283" y="233096"/>
            <a:ext cx="4879435" cy="641201"/>
          </a:xfrm>
          <a:prstGeom prst="rect">
            <a:avLst/>
          </a:prstGeom>
        </p:spPr>
        <p:txBody>
          <a:bodyPr lIns="0" tIns="0" rIns="0" bIns="0" rtlCol="0" anchor="t">
            <a:spAutoFit/>
          </a:bodyPr>
          <a:lstStyle/>
          <a:p>
            <a:pPr algn="ctr" defTabSz="609630">
              <a:lnSpc>
                <a:spcPts val="5000"/>
              </a:lnSpc>
            </a:pPr>
            <a:r>
              <a:rPr lang="en-US" sz="5000">
                <a:solidFill>
                  <a:srgbClr val="F4F4F4"/>
                </a:solidFill>
                <a:latin typeface="Telegraf"/>
                <a:ea typeface="Telegraf"/>
                <a:cs typeface="Telegraf"/>
                <a:sym typeface="Telegraf"/>
              </a:rPr>
              <a:t>Results</a:t>
            </a:r>
          </a:p>
        </p:txBody>
      </p:sp>
      <p:sp>
        <p:nvSpPr>
          <p:cNvPr id="5" name="TextBox 5"/>
          <p:cNvSpPr txBox="1"/>
          <p:nvPr/>
        </p:nvSpPr>
        <p:spPr>
          <a:xfrm>
            <a:off x="685800" y="5074864"/>
            <a:ext cx="11091029" cy="1264064"/>
          </a:xfrm>
          <a:prstGeom prst="rect">
            <a:avLst/>
          </a:prstGeom>
        </p:spPr>
        <p:txBody>
          <a:bodyPr lIns="0" tIns="0" rIns="0" bIns="0" rtlCol="0" anchor="t">
            <a:spAutoFit/>
          </a:bodyPr>
          <a:lstStyle/>
          <a:p>
            <a:pPr algn="just" defTabSz="609630">
              <a:lnSpc>
                <a:spcPts val="2037"/>
              </a:lnSpc>
            </a:pPr>
            <a:r>
              <a:rPr lang="en-US" sz="1567">
                <a:solidFill>
                  <a:srgbClr val="FFFFFF"/>
                </a:solidFill>
                <a:latin typeface="Telegraf"/>
                <a:ea typeface="Telegraf"/>
                <a:cs typeface="Telegraf"/>
                <a:sym typeface="Telegraf"/>
              </a:rPr>
              <a:t>ResNet18 was the strongest baseline, achieving 0.8 Accuracy at 3s and 5s, validating the efficacy of Transfer Learning. However, ResNet18 exhibited an unexpected performance drop on the longest segments (10s). </a:t>
            </a:r>
          </a:p>
          <a:p>
            <a:pPr algn="just" defTabSz="609630">
              <a:lnSpc>
                <a:spcPts val="2037"/>
              </a:lnSpc>
            </a:pPr>
            <a:endParaRPr lang="en-US" sz="1567">
              <a:solidFill>
                <a:srgbClr val="FFFFFF"/>
              </a:solidFill>
              <a:latin typeface="Telegraf"/>
              <a:ea typeface="Telegraf"/>
              <a:cs typeface="Telegraf"/>
              <a:sym typeface="Telegraf"/>
            </a:endParaRPr>
          </a:p>
          <a:p>
            <a:pPr algn="just" defTabSz="609630">
              <a:lnSpc>
                <a:spcPts val="2037"/>
              </a:lnSpc>
              <a:spcBef>
                <a:spcPct val="0"/>
              </a:spcBef>
            </a:pPr>
            <a:r>
              <a:rPr lang="en-US" sz="1567">
                <a:solidFill>
                  <a:srgbClr val="FFFFFF"/>
                </a:solidFill>
                <a:latin typeface="Telegraf"/>
                <a:ea typeface="Telegraf"/>
                <a:cs typeface="Telegraf"/>
                <a:sym typeface="Telegraf"/>
              </a:rPr>
              <a:t>Late Fusion showed no significant accuracy difference versus the ResNet18 baseline, confirming that the simple concatenation strategy failed to extract meaningful synergy from the Waveform modality.</a:t>
            </a:r>
          </a:p>
        </p:txBody>
      </p:sp>
      <p:sp>
        <p:nvSpPr>
          <p:cNvPr id="6" name="Freeform 2">
            <a:extLst>
              <a:ext uri="{FF2B5EF4-FFF2-40B4-BE49-F238E27FC236}">
                <a16:creationId xmlns:a16="http://schemas.microsoft.com/office/drawing/2014/main" id="{F890567F-1968-23F3-7E2D-C39EB9ADC58C}"/>
              </a:ext>
            </a:extLst>
          </p:cNvPr>
          <p:cNvSpPr/>
          <p:nvPr/>
        </p:nvSpPr>
        <p:spPr>
          <a:xfrm rot="1745090">
            <a:off x="-1606436" y="-1499254"/>
            <a:ext cx="5950496" cy="4105898"/>
          </a:xfrm>
          <a:custGeom>
            <a:avLst/>
            <a:gdLst/>
            <a:ahLst/>
            <a:cxnLst/>
            <a:rect l="l" t="t" r="r" b="b"/>
            <a:pathLst>
              <a:path w="8925744" h="6158847">
                <a:moveTo>
                  <a:pt x="0" y="0"/>
                </a:moveTo>
                <a:lnTo>
                  <a:pt x="8925744" y="0"/>
                </a:lnTo>
                <a:lnTo>
                  <a:pt x="8925744" y="6158847"/>
                </a:lnTo>
                <a:lnTo>
                  <a:pt x="0" y="6158847"/>
                </a:lnTo>
                <a:lnTo>
                  <a:pt x="0" y="0"/>
                </a:lnTo>
                <a:close/>
              </a:path>
            </a:pathLst>
          </a:custGeom>
          <a:blipFill>
            <a:blip r:embed="rId2">
              <a:alphaModFix amt="64000"/>
              <a:extLst>
                <a:ext uri="{96DAC541-7B7A-43D3-8B79-37D633B846F1}">
                  <asvg:svgBlip xmlns:asvg="http://schemas.microsoft.com/office/drawing/2016/SVG/main" r:embed="rId3"/>
                </a:ext>
              </a:extLst>
            </a:blip>
            <a:stretch>
              <a:fillRect/>
            </a:stretch>
          </a:blipFill>
        </p:spPr>
        <p:txBody>
          <a:bodyPr/>
          <a:lstStyle/>
          <a:p>
            <a:pPr defTabSz="609630"/>
            <a:endParaRPr lang="it-IT" sz="1200">
              <a:solidFill>
                <a:prstClr val="black"/>
              </a:solidFill>
              <a:latin typeface="Calibri"/>
            </a:endParaRPr>
          </a:p>
        </p:txBody>
      </p:sp>
      <p:sp>
        <p:nvSpPr>
          <p:cNvPr id="3" name="Freeform 3"/>
          <p:cNvSpPr/>
          <p:nvPr/>
        </p:nvSpPr>
        <p:spPr>
          <a:xfrm>
            <a:off x="789192" y="1071988"/>
            <a:ext cx="10884245" cy="3605406"/>
          </a:xfrm>
          <a:custGeom>
            <a:avLst/>
            <a:gdLst/>
            <a:ahLst/>
            <a:cxnLst/>
            <a:rect l="l" t="t" r="r" b="b"/>
            <a:pathLst>
              <a:path w="16326368" h="5408109">
                <a:moveTo>
                  <a:pt x="0" y="0"/>
                </a:moveTo>
                <a:lnTo>
                  <a:pt x="16326367" y="0"/>
                </a:lnTo>
                <a:lnTo>
                  <a:pt x="16326367" y="5408109"/>
                </a:lnTo>
                <a:lnTo>
                  <a:pt x="0" y="5408109"/>
                </a:lnTo>
                <a:lnTo>
                  <a:pt x="0" y="0"/>
                </a:lnTo>
                <a:close/>
              </a:path>
            </a:pathLst>
          </a:custGeom>
          <a:blipFill>
            <a:blip r:embed="rId4"/>
            <a:stretch>
              <a:fillRect/>
            </a:stretch>
          </a:blipFill>
        </p:spPr>
        <p:txBody>
          <a:bodyPr/>
          <a:lstStyle/>
          <a:p>
            <a:pPr defTabSz="609630"/>
            <a:endParaRPr lang="it-IT" sz="1200">
              <a:solidFill>
                <a:prstClr val="black"/>
              </a:solidFill>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4" name="TextBox 4"/>
          <p:cNvSpPr txBox="1"/>
          <p:nvPr/>
        </p:nvSpPr>
        <p:spPr>
          <a:xfrm>
            <a:off x="2221402" y="188646"/>
            <a:ext cx="7749195" cy="650178"/>
          </a:xfrm>
          <a:prstGeom prst="rect">
            <a:avLst/>
          </a:prstGeom>
        </p:spPr>
        <p:txBody>
          <a:bodyPr lIns="0" tIns="0" rIns="0" bIns="0" rtlCol="0" anchor="t">
            <a:spAutoFit/>
          </a:bodyPr>
          <a:lstStyle/>
          <a:p>
            <a:pPr algn="ctr" defTabSz="609630">
              <a:lnSpc>
                <a:spcPts val="5000"/>
              </a:lnSpc>
            </a:pPr>
            <a:r>
              <a:rPr lang="en-US" sz="5000" dirty="0">
                <a:solidFill>
                  <a:srgbClr val="F4F4F4"/>
                </a:solidFill>
                <a:latin typeface="Telegraf"/>
                <a:ea typeface="Telegraf"/>
                <a:cs typeface="Telegraf"/>
                <a:sym typeface="Telegraf"/>
              </a:rPr>
              <a:t>Quick focus on Resnet18</a:t>
            </a:r>
          </a:p>
        </p:txBody>
      </p:sp>
      <p:pic>
        <p:nvPicPr>
          <p:cNvPr id="5" name="Immagine 4">
            <a:extLst>
              <a:ext uri="{FF2B5EF4-FFF2-40B4-BE49-F238E27FC236}">
                <a16:creationId xmlns:a16="http://schemas.microsoft.com/office/drawing/2014/main" id="{7FFDE828-D001-979B-A1A9-A1CD5FDAA43C}"/>
              </a:ext>
            </a:extLst>
          </p:cNvPr>
          <p:cNvPicPr>
            <a:picLocks noChangeAspect="1"/>
          </p:cNvPicPr>
          <p:nvPr/>
        </p:nvPicPr>
        <p:blipFill>
          <a:blip r:embed="rId2"/>
          <a:srcRect l="7274" t="6810" r="16375"/>
          <a:stretch>
            <a:fillRect/>
          </a:stretch>
        </p:blipFill>
        <p:spPr>
          <a:xfrm>
            <a:off x="317715" y="1409700"/>
            <a:ext cx="8241867" cy="4953000"/>
          </a:xfrm>
          <a:prstGeom prst="rect">
            <a:avLst/>
          </a:prstGeom>
        </p:spPr>
      </p:pic>
      <p:sp>
        <p:nvSpPr>
          <p:cNvPr id="9" name="CasellaDiTesto 8">
            <a:extLst>
              <a:ext uri="{FF2B5EF4-FFF2-40B4-BE49-F238E27FC236}">
                <a16:creationId xmlns:a16="http://schemas.microsoft.com/office/drawing/2014/main" id="{5E7E5C13-8273-E47C-F52B-D665FB5BFF7D}"/>
              </a:ext>
            </a:extLst>
          </p:cNvPr>
          <p:cNvSpPr txBox="1"/>
          <p:nvPr/>
        </p:nvSpPr>
        <p:spPr>
          <a:xfrm>
            <a:off x="9315450" y="1895475"/>
            <a:ext cx="2257425" cy="3416320"/>
          </a:xfrm>
          <a:prstGeom prst="rect">
            <a:avLst/>
          </a:prstGeom>
          <a:noFill/>
        </p:spPr>
        <p:txBody>
          <a:bodyPr wrap="square" rtlCol="0">
            <a:spAutoFit/>
          </a:bodyPr>
          <a:lstStyle/>
          <a:p>
            <a:r>
              <a:rPr lang="it-IT" dirty="0" err="1">
                <a:solidFill>
                  <a:srgbClr val="E1EDF9"/>
                </a:solidFill>
                <a:latin typeface="Telegraf" panose="020B0604020202020204" charset="0"/>
              </a:rPr>
              <a:t>Classical</a:t>
            </a:r>
            <a:r>
              <a:rPr lang="it-IT" dirty="0">
                <a:solidFill>
                  <a:srgbClr val="E1EDF9"/>
                </a:solidFill>
                <a:latin typeface="Telegraf" panose="020B0604020202020204" charset="0"/>
              </a:rPr>
              <a:t> and metal </a:t>
            </a:r>
            <a:r>
              <a:rPr lang="it-IT" dirty="0" err="1">
                <a:solidFill>
                  <a:srgbClr val="E1EDF9"/>
                </a:solidFill>
                <a:latin typeface="Telegraf" panose="020B0604020202020204" charset="0"/>
              </a:rPr>
              <a:t>results</a:t>
            </a:r>
            <a:r>
              <a:rPr lang="it-IT" dirty="0">
                <a:solidFill>
                  <a:srgbClr val="E1EDF9"/>
                </a:solidFill>
                <a:latin typeface="Telegraf" panose="020B0604020202020204" charset="0"/>
              </a:rPr>
              <a:t> in the </a:t>
            </a:r>
            <a:r>
              <a:rPr lang="it-IT" dirty="0" err="1">
                <a:solidFill>
                  <a:srgbClr val="E1EDF9"/>
                </a:solidFill>
                <a:latin typeface="Telegraf" panose="020B0604020202020204" charset="0"/>
              </a:rPr>
              <a:t>highest</a:t>
            </a:r>
            <a:r>
              <a:rPr lang="it-IT" dirty="0">
                <a:solidFill>
                  <a:srgbClr val="E1EDF9"/>
                </a:solidFill>
                <a:latin typeface="Telegraf" panose="020B0604020202020204" charset="0"/>
              </a:rPr>
              <a:t> scores </a:t>
            </a:r>
            <a:r>
              <a:rPr lang="it-IT" dirty="0" err="1">
                <a:solidFill>
                  <a:srgbClr val="E1EDF9"/>
                </a:solidFill>
                <a:latin typeface="Telegraf" panose="020B0604020202020204" charset="0"/>
              </a:rPr>
              <a:t>which</a:t>
            </a:r>
            <a:r>
              <a:rPr lang="it-IT" dirty="0">
                <a:solidFill>
                  <a:srgbClr val="E1EDF9"/>
                </a:solidFill>
                <a:latin typeface="Telegraf" panose="020B0604020202020204" charset="0"/>
              </a:rPr>
              <a:t> are the «extremis» of the dataset.  Rock </a:t>
            </a:r>
            <a:r>
              <a:rPr lang="it-IT" dirty="0" err="1">
                <a:solidFill>
                  <a:srgbClr val="E1EDF9"/>
                </a:solidFill>
                <a:latin typeface="Telegraf" panose="020B0604020202020204" charset="0"/>
              </a:rPr>
              <a:t>instead</a:t>
            </a:r>
            <a:r>
              <a:rPr lang="it-IT" dirty="0">
                <a:solidFill>
                  <a:srgbClr val="E1EDF9"/>
                </a:solidFill>
                <a:latin typeface="Telegraf" panose="020B0604020202020204" charset="0"/>
              </a:rPr>
              <a:t> </a:t>
            </a:r>
            <a:r>
              <a:rPr lang="it-IT" dirty="0" err="1">
                <a:solidFill>
                  <a:srgbClr val="E1EDF9"/>
                </a:solidFill>
                <a:latin typeface="Telegraf" panose="020B0604020202020204" charset="0"/>
              </a:rPr>
              <a:t>is</a:t>
            </a:r>
            <a:r>
              <a:rPr lang="it-IT" dirty="0">
                <a:solidFill>
                  <a:srgbClr val="E1EDF9"/>
                </a:solidFill>
                <a:latin typeface="Telegraf" panose="020B0604020202020204" charset="0"/>
              </a:rPr>
              <a:t> one of the </a:t>
            </a:r>
            <a:r>
              <a:rPr lang="it-IT" dirty="0" err="1">
                <a:solidFill>
                  <a:srgbClr val="E1EDF9"/>
                </a:solidFill>
                <a:latin typeface="Telegraf" panose="020B0604020202020204" charset="0"/>
              </a:rPr>
              <a:t>weakest</a:t>
            </a:r>
            <a:r>
              <a:rPr lang="it-IT" dirty="0">
                <a:solidFill>
                  <a:srgbClr val="E1EDF9"/>
                </a:solidFill>
                <a:latin typeface="Telegraf" panose="020B0604020202020204" charset="0"/>
              </a:rPr>
              <a:t> </a:t>
            </a:r>
            <a:r>
              <a:rPr lang="it-IT" dirty="0" err="1">
                <a:solidFill>
                  <a:srgbClr val="E1EDF9"/>
                </a:solidFill>
                <a:latin typeface="Telegraf" panose="020B0604020202020204" charset="0"/>
              </a:rPr>
              <a:t>often</a:t>
            </a:r>
            <a:r>
              <a:rPr lang="it-IT" dirty="0">
                <a:solidFill>
                  <a:srgbClr val="E1EDF9"/>
                </a:solidFill>
                <a:latin typeface="Telegraf" panose="020B0604020202020204" charset="0"/>
              </a:rPr>
              <a:t> </a:t>
            </a:r>
            <a:r>
              <a:rPr lang="it-IT" dirty="0" err="1">
                <a:solidFill>
                  <a:srgbClr val="E1EDF9"/>
                </a:solidFill>
                <a:latin typeface="Telegraf" panose="020B0604020202020204" charset="0"/>
              </a:rPr>
              <a:t>mistaken</a:t>
            </a:r>
            <a:r>
              <a:rPr lang="it-IT" dirty="0">
                <a:solidFill>
                  <a:srgbClr val="E1EDF9"/>
                </a:solidFill>
                <a:latin typeface="Telegraf" panose="020B0604020202020204" charset="0"/>
              </a:rPr>
              <a:t> for blues or country </a:t>
            </a:r>
            <a:r>
              <a:rPr lang="it-IT" dirty="0" err="1">
                <a:solidFill>
                  <a:srgbClr val="E1EDF9"/>
                </a:solidFill>
                <a:latin typeface="Telegraf" panose="020B0604020202020204" charset="0"/>
              </a:rPr>
              <a:t>probably</a:t>
            </a:r>
            <a:r>
              <a:rPr lang="it-IT" dirty="0">
                <a:solidFill>
                  <a:srgbClr val="E1EDF9"/>
                </a:solidFill>
                <a:latin typeface="Telegraf" panose="020B0604020202020204" charset="0"/>
              </a:rPr>
              <a:t> due to </a:t>
            </a:r>
            <a:r>
              <a:rPr lang="it-IT" dirty="0" err="1">
                <a:solidFill>
                  <a:srgbClr val="E1EDF9"/>
                </a:solidFill>
                <a:latin typeface="Telegraf" panose="020B0604020202020204" charset="0"/>
              </a:rPr>
              <a:t>similiraty</a:t>
            </a:r>
            <a:r>
              <a:rPr lang="it-IT" dirty="0">
                <a:solidFill>
                  <a:srgbClr val="E1EDF9"/>
                </a:solidFill>
                <a:latin typeface="Telegraf" panose="020B0604020202020204" charset="0"/>
              </a:rPr>
              <a:t> </a:t>
            </a:r>
            <a:r>
              <a:rPr lang="it-IT" dirty="0" err="1">
                <a:solidFill>
                  <a:srgbClr val="E1EDF9"/>
                </a:solidFill>
                <a:latin typeface="Telegraf" panose="020B0604020202020204" charset="0"/>
              </a:rPr>
              <a:t>between</a:t>
            </a:r>
            <a:r>
              <a:rPr lang="it-IT" dirty="0">
                <a:solidFill>
                  <a:srgbClr val="E1EDF9"/>
                </a:solidFill>
                <a:latin typeface="Telegraf" panose="020B0604020202020204" charset="0"/>
              </a:rPr>
              <a:t> </a:t>
            </a:r>
            <a:r>
              <a:rPr lang="it-IT" dirty="0" err="1">
                <a:solidFill>
                  <a:srgbClr val="E1EDF9"/>
                </a:solidFill>
                <a:latin typeface="Telegraf" panose="020B0604020202020204" charset="0"/>
              </a:rPr>
              <a:t>genres</a:t>
            </a:r>
            <a:r>
              <a:rPr lang="it-IT" dirty="0">
                <a:solidFill>
                  <a:srgbClr val="E1EDF9"/>
                </a:solidFill>
                <a:latin typeface="Telegraf" panose="020B0604020202020204"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7762993" h="4366683">
                <a:moveTo>
                  <a:pt x="0" y="0"/>
                </a:moveTo>
                <a:lnTo>
                  <a:pt x="7762993" y="0"/>
                </a:lnTo>
                <a:lnTo>
                  <a:pt x="7762993" y="4366684"/>
                </a:lnTo>
                <a:lnTo>
                  <a:pt x="0" y="4366684"/>
                </a:lnTo>
                <a:lnTo>
                  <a:pt x="0" y="0"/>
                </a:lnTo>
                <a:close/>
              </a:path>
            </a:pathLst>
          </a:custGeom>
          <a:blipFill>
            <a:blip r:embed="rId2">
              <a:alphaModFix amt="25000"/>
            </a:blip>
            <a:stretch>
              <a:fillRect/>
            </a:stretch>
          </a:blipFill>
        </p:spPr>
        <p:txBody>
          <a:bodyPr/>
          <a:lstStyle/>
          <a:p>
            <a:pPr defTabSz="609630"/>
            <a:endParaRPr lang="it-IT" sz="1200" dirty="0">
              <a:solidFill>
                <a:prstClr val="black"/>
              </a:solidFill>
              <a:latin typeface="Calibri"/>
            </a:endParaRPr>
          </a:p>
        </p:txBody>
      </p:sp>
      <p:sp>
        <p:nvSpPr>
          <p:cNvPr id="3" name="TextBox 3"/>
          <p:cNvSpPr txBox="1"/>
          <p:nvPr/>
        </p:nvSpPr>
        <p:spPr>
          <a:xfrm>
            <a:off x="1196910" y="513236"/>
            <a:ext cx="9798181" cy="641201"/>
          </a:xfrm>
          <a:prstGeom prst="rect">
            <a:avLst/>
          </a:prstGeom>
        </p:spPr>
        <p:txBody>
          <a:bodyPr lIns="0" tIns="0" rIns="0" bIns="0" rtlCol="0" anchor="t">
            <a:spAutoFit/>
          </a:bodyPr>
          <a:lstStyle/>
          <a:p>
            <a:pPr algn="ctr" defTabSz="609630">
              <a:lnSpc>
                <a:spcPts val="5000"/>
              </a:lnSpc>
            </a:pPr>
            <a:r>
              <a:rPr lang="en-US" sz="5000">
                <a:solidFill>
                  <a:srgbClr val="1B1B19"/>
                </a:solidFill>
                <a:latin typeface="Telegraf"/>
                <a:ea typeface="Telegraf"/>
                <a:cs typeface="Telegraf"/>
                <a:sym typeface="Telegraf"/>
              </a:rPr>
              <a:t>Conclusions and Future Works</a:t>
            </a:r>
          </a:p>
        </p:txBody>
      </p:sp>
      <p:sp>
        <p:nvSpPr>
          <p:cNvPr id="4" name="TextBox 4"/>
          <p:cNvSpPr txBox="1"/>
          <p:nvPr/>
        </p:nvSpPr>
        <p:spPr>
          <a:xfrm>
            <a:off x="9176445" y="1694950"/>
            <a:ext cx="2609850" cy="3052118"/>
          </a:xfrm>
          <a:prstGeom prst="rect">
            <a:avLst/>
          </a:prstGeom>
        </p:spPr>
        <p:txBody>
          <a:bodyPr wrap="square" lIns="0" tIns="0" rIns="0" bIns="0" rtlCol="0" anchor="t">
            <a:spAutoFit/>
          </a:bodyPr>
          <a:lstStyle/>
          <a:p>
            <a:pPr defTabSz="609630">
              <a:lnSpc>
                <a:spcPts val="1666"/>
              </a:lnSpc>
            </a:pPr>
            <a:endParaRPr lang="en-US" sz="1666" dirty="0">
              <a:solidFill>
                <a:srgbClr val="FFFFFF"/>
              </a:solidFill>
              <a:latin typeface="Telegraf"/>
              <a:ea typeface="Telegraf"/>
              <a:cs typeface="Telegraf"/>
              <a:sym typeface="Telegraf"/>
            </a:endParaRPr>
          </a:p>
          <a:p>
            <a:pPr defTabSz="609630">
              <a:lnSpc>
                <a:spcPts val="1666"/>
              </a:lnSpc>
            </a:pPr>
            <a:r>
              <a:rPr lang="en-US" sz="1666" b="1" dirty="0">
                <a:solidFill>
                  <a:srgbClr val="000000"/>
                </a:solidFill>
                <a:latin typeface="Telegraf Bold"/>
                <a:ea typeface="Telegraf Bold"/>
                <a:cs typeface="Telegraf Bold"/>
                <a:sym typeface="Telegraf Bold"/>
              </a:rPr>
              <a:t>Future Works:</a:t>
            </a:r>
          </a:p>
          <a:p>
            <a:pPr defTabSz="609630">
              <a:lnSpc>
                <a:spcPts val="1666"/>
              </a:lnSpc>
            </a:pPr>
            <a:endParaRPr lang="en-US" sz="1666" b="1" dirty="0">
              <a:solidFill>
                <a:srgbClr val="000000"/>
              </a:solidFill>
              <a:latin typeface="Telegraf Bold"/>
              <a:ea typeface="Telegraf Bold"/>
              <a:cs typeface="Telegraf Bold"/>
              <a:sym typeface="Telegraf Bold"/>
            </a:endParaRPr>
          </a:p>
          <a:p>
            <a:pPr marL="359851" lvl="1" indent="-179926" algn="just" defTabSz="609630">
              <a:lnSpc>
                <a:spcPts val="1666"/>
              </a:lnSpc>
              <a:buFont typeface="Arial"/>
              <a:buChar char="•"/>
            </a:pPr>
            <a:r>
              <a:rPr lang="en-US" sz="1666" dirty="0">
                <a:solidFill>
                  <a:srgbClr val="000000"/>
                </a:solidFill>
                <a:latin typeface="Telegraf"/>
                <a:ea typeface="Telegraf"/>
                <a:cs typeface="Telegraf"/>
                <a:sym typeface="Telegraf"/>
              </a:rPr>
              <a:t>Aim to achieve better performance in fusion modality.  </a:t>
            </a:r>
          </a:p>
          <a:p>
            <a:pPr algn="just" defTabSz="609630">
              <a:lnSpc>
                <a:spcPts val="1666"/>
              </a:lnSpc>
            </a:pPr>
            <a:endParaRPr lang="en-US" sz="1666" dirty="0">
              <a:solidFill>
                <a:srgbClr val="000000"/>
              </a:solidFill>
              <a:latin typeface="Telegraf"/>
              <a:ea typeface="Telegraf"/>
              <a:cs typeface="Telegraf"/>
              <a:sym typeface="Telegraf"/>
            </a:endParaRPr>
          </a:p>
          <a:p>
            <a:pPr marL="359851" lvl="1" indent="-179926" algn="just" defTabSz="609630">
              <a:lnSpc>
                <a:spcPts val="1666"/>
              </a:lnSpc>
              <a:buFont typeface="Arial"/>
              <a:buChar char="•"/>
            </a:pPr>
            <a:r>
              <a:rPr lang="en-US" sz="1666" dirty="0">
                <a:solidFill>
                  <a:srgbClr val="000000"/>
                </a:solidFill>
                <a:latin typeface="Telegraf"/>
                <a:ea typeface="Telegraf"/>
                <a:cs typeface="Telegraf"/>
                <a:sym typeface="Telegraf"/>
              </a:rPr>
              <a:t>Test the model’s performance on a large, more diverse dataset to ensure its readiness for real-world deployment and scalability.</a:t>
            </a:r>
          </a:p>
          <a:p>
            <a:pPr algn="ctr" defTabSz="609630">
              <a:lnSpc>
                <a:spcPts val="1666"/>
              </a:lnSpc>
            </a:pPr>
            <a:endParaRPr lang="en-US" sz="1666" dirty="0">
              <a:solidFill>
                <a:srgbClr val="000000"/>
              </a:solidFill>
              <a:latin typeface="Telegraf"/>
              <a:ea typeface="Telegraf"/>
              <a:cs typeface="Telegraf"/>
              <a:sym typeface="Telegraf"/>
            </a:endParaRPr>
          </a:p>
        </p:txBody>
      </p:sp>
      <p:sp>
        <p:nvSpPr>
          <p:cNvPr id="5" name="TextBox 5"/>
          <p:cNvSpPr txBox="1"/>
          <p:nvPr/>
        </p:nvSpPr>
        <p:spPr>
          <a:xfrm>
            <a:off x="685800" y="1575750"/>
            <a:ext cx="2609850" cy="2517292"/>
          </a:xfrm>
          <a:prstGeom prst="rect">
            <a:avLst/>
          </a:prstGeom>
        </p:spPr>
        <p:txBody>
          <a:bodyPr wrap="square" lIns="0" tIns="0" rIns="0" bIns="0" rtlCol="0" anchor="t">
            <a:spAutoFit/>
          </a:bodyPr>
          <a:lstStyle/>
          <a:p>
            <a:pPr defTabSz="609630">
              <a:lnSpc>
                <a:spcPts val="2166"/>
              </a:lnSpc>
            </a:pPr>
            <a:r>
              <a:rPr lang="en-US" sz="1666" b="1" dirty="0">
                <a:solidFill>
                  <a:srgbClr val="000000"/>
                </a:solidFill>
                <a:latin typeface="Telegraf Bold"/>
                <a:ea typeface="Telegraf Bold"/>
                <a:cs typeface="Telegraf Bold"/>
                <a:sym typeface="Telegraf Bold"/>
              </a:rPr>
              <a:t>Conclusions:</a:t>
            </a:r>
          </a:p>
          <a:p>
            <a:pPr defTabSz="609630">
              <a:lnSpc>
                <a:spcPts val="2166"/>
              </a:lnSpc>
            </a:pPr>
            <a:endParaRPr lang="en-US" sz="1666" b="1" dirty="0">
              <a:solidFill>
                <a:srgbClr val="000000"/>
              </a:solidFill>
              <a:latin typeface="Telegraf Bold"/>
              <a:ea typeface="Telegraf Bold"/>
              <a:cs typeface="Telegraf Bold"/>
              <a:sym typeface="Telegraf Bold"/>
            </a:endParaRPr>
          </a:p>
          <a:p>
            <a:pPr defTabSz="609630">
              <a:lnSpc>
                <a:spcPts val="2166"/>
              </a:lnSpc>
              <a:spcBef>
                <a:spcPct val="0"/>
              </a:spcBef>
            </a:pPr>
            <a:r>
              <a:rPr lang="en-US" sz="1666" dirty="0">
                <a:solidFill>
                  <a:srgbClr val="000000"/>
                </a:solidFill>
                <a:latin typeface="Telegraf"/>
                <a:ea typeface="Telegraf"/>
                <a:cs typeface="Telegraf"/>
                <a:sym typeface="Telegraf"/>
              </a:rPr>
              <a:t>The Fusion failed because the Waveform Image introduced noise and redundancy. Conversely, the </a:t>
            </a:r>
            <a:r>
              <a:rPr lang="en-US" sz="1666" dirty="0" err="1">
                <a:solidFill>
                  <a:srgbClr val="000000"/>
                </a:solidFill>
                <a:latin typeface="Telegraf"/>
                <a:ea typeface="Telegraf"/>
                <a:cs typeface="Telegraf"/>
                <a:sym typeface="Telegraf"/>
              </a:rPr>
              <a:t>SpectroGram</a:t>
            </a:r>
            <a:r>
              <a:rPr lang="en-US" sz="1666" dirty="0">
                <a:solidFill>
                  <a:srgbClr val="000000"/>
                </a:solidFill>
                <a:latin typeface="Telegraf"/>
                <a:ea typeface="Telegraf"/>
                <a:cs typeface="Telegraf"/>
                <a:sym typeface="Telegraf"/>
              </a:rPr>
              <a:t> captures complex frequency and timbral features.</a:t>
            </a:r>
          </a:p>
        </p:txBody>
      </p:sp>
    </p:spTree>
  </p:cSld>
  <p:clrMapOvr>
    <a:masterClrMapping/>
  </p:clrMapOvr>
  <p:transition spd="slow">
    <p:wipe/>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1717</TotalTime>
  <Words>616</Words>
  <Application>Microsoft Office PowerPoint</Application>
  <PresentationFormat>Widescreen</PresentationFormat>
  <Paragraphs>88</Paragraphs>
  <Slides>10</Slides>
  <Notes>1</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10</vt:i4>
      </vt:variant>
    </vt:vector>
  </HeadingPairs>
  <TitlesOfParts>
    <vt:vector size="20" baseType="lpstr">
      <vt:lpstr>Agency FB</vt:lpstr>
      <vt:lpstr>Aharoni</vt:lpstr>
      <vt:lpstr>Aptos</vt:lpstr>
      <vt:lpstr>Aptos Display</vt:lpstr>
      <vt:lpstr>Arial</vt:lpstr>
      <vt:lpstr>Calibri</vt:lpstr>
      <vt:lpstr>Telegraf</vt:lpstr>
      <vt:lpstr>Telegraf Bold</vt:lpstr>
      <vt:lpstr>Tema di Office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karim ciacciarelli</dc:creator>
  <cp:lastModifiedBy>Giannicola Mongelli</cp:lastModifiedBy>
  <cp:revision>17</cp:revision>
  <dcterms:created xsi:type="dcterms:W3CDTF">2025-12-12T13:01:57Z</dcterms:created>
  <dcterms:modified xsi:type="dcterms:W3CDTF">2025-12-15T08:31:05Z</dcterms:modified>
</cp:coreProperties>
</file>